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00" r:id="rId3"/>
    <p:sldId id="282" r:id="rId4"/>
    <p:sldId id="327" r:id="rId5"/>
    <p:sldId id="326" r:id="rId6"/>
    <p:sldId id="311" r:id="rId7"/>
    <p:sldId id="308" r:id="rId8"/>
    <p:sldId id="318" r:id="rId9"/>
    <p:sldId id="319" r:id="rId10"/>
    <p:sldId id="331" r:id="rId11"/>
    <p:sldId id="321" r:id="rId12"/>
    <p:sldId id="332" r:id="rId13"/>
    <p:sldId id="333" r:id="rId14"/>
    <p:sldId id="334" r:id="rId15"/>
    <p:sldId id="335" r:id="rId16"/>
    <p:sldId id="330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22D559-428C-0B55-DDAD-5FBA1E741242}" v="643" dt="2020-11-10T22:51:36.426"/>
    <p1510:client id="{72FBE5F1-C672-9EA9-A2EF-E021A5A7B935}" v="400" dt="2020-11-10T23:05:35.3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9572" autoAdjust="0"/>
  </p:normalViewPr>
  <p:slideViewPr>
    <p:cSldViewPr snapToGrid="0" showGuides="1">
      <p:cViewPr>
        <p:scale>
          <a:sx n="167" d="100"/>
          <a:sy n="167" d="100"/>
        </p:scale>
        <p:origin x="-108" y="-7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363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172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98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33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572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983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163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53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298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797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894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7D0C1-D5FE-48CB-AEB6-E9E3D1C2E34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1811B0-B48E-441A-87FD-055ECECA2FB0}"/>
              </a:ext>
            </a:extLst>
          </p:cNvPr>
          <p:cNvSpPr txBox="1"/>
          <p:nvPr userDrawn="1"/>
        </p:nvSpPr>
        <p:spPr>
          <a:xfrm>
            <a:off x="9715499" y="6505575"/>
            <a:ext cx="24064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4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4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5566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3" b="781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0" y="0"/>
            <a:ext cx="12216800" cy="6858000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412749" y="2147261"/>
            <a:ext cx="2901868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altLang="ko-KR" sz="5400" dirty="0">
                <a:solidFill>
                  <a:schemeClr val="bg1"/>
                </a:solidFill>
                <a:ea typeface="+mn-lt"/>
                <a:cs typeface="+mn-lt"/>
              </a:rPr>
              <a:t>PACC</a:t>
            </a:r>
            <a:br>
              <a:rPr lang="ko-KR" altLang="en-US" sz="5400" dirty="0">
                <a:solidFill>
                  <a:schemeClr val="bg1"/>
                </a:solidFill>
                <a:ea typeface="+mn-lt"/>
                <a:cs typeface="+mn-lt"/>
              </a:rPr>
            </a:br>
            <a:r>
              <a:rPr lang="en-US" altLang="ko-KR" sz="5400" dirty="0">
                <a:solidFill>
                  <a:schemeClr val="bg1"/>
                </a:solidFill>
                <a:ea typeface="+mn-lt"/>
                <a:cs typeface="+mn-lt"/>
              </a:rPr>
              <a:t>2</a:t>
            </a:r>
            <a:r>
              <a:rPr lang="en-US" sz="5400" dirty="0">
                <a:solidFill>
                  <a:schemeClr val="bg1"/>
                </a:solidFill>
                <a:ea typeface="+mn-lt"/>
                <a:cs typeface="+mn-lt"/>
              </a:rPr>
              <a:t>B01팀</a:t>
            </a:r>
          </a:p>
          <a:p>
            <a:pPr algn="ctr"/>
            <a:endParaRPr lang="en-US" altLang="ko-KR" sz="54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4698000" y="4247992"/>
            <a:ext cx="232600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ko-KR" sz="1600" dirty="0" err="1">
                <a:solidFill>
                  <a:schemeClr val="bg1"/>
                </a:solidFill>
                <a:ea typeface="+mn-lt"/>
                <a:cs typeface="+mn-lt"/>
              </a:rPr>
              <a:t>강기덕,이동호,최형근</a:t>
            </a:r>
          </a:p>
          <a:p>
            <a:pPr algn="ctr"/>
            <a:endParaRPr lang="ko-KR" altLang="en-US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460" y="158119"/>
            <a:ext cx="1579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spc="-150" dirty="0">
                <a:solidFill>
                  <a:schemeClr val="bg1"/>
                </a:solidFill>
              </a:rPr>
              <a:t>안산대학교 </a:t>
            </a:r>
            <a:r>
              <a:rPr lang="en-US" altLang="ko-KR" sz="1400" spc="-150" dirty="0">
                <a:solidFill>
                  <a:schemeClr val="bg1"/>
                </a:solidFill>
              </a:rPr>
              <a:t> 2B01</a:t>
            </a:r>
            <a:r>
              <a:rPr lang="ko-KR" altLang="en-US" sz="1400" spc="-150" dirty="0">
                <a:solidFill>
                  <a:schemeClr val="bg1"/>
                </a:solidFill>
              </a:rPr>
              <a:t>팀 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139700" y="491296"/>
            <a:ext cx="19939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986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12192000" cy="1638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연결선 1"/>
          <p:cNvCxnSpPr/>
          <p:nvPr/>
        </p:nvCxnSpPr>
        <p:spPr>
          <a:xfrm flipV="1">
            <a:off x="1821676" y="1206833"/>
            <a:ext cx="2328436" cy="2787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81886" y="652394"/>
            <a:ext cx="753732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4"/>
                </a:solidFill>
              </a:rPr>
              <a:t>3.2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3852" y="645071"/>
            <a:ext cx="2016899" cy="101566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ko-KR" altLang="en-US" sz="3000" b="1" spc="-150" dirty="0">
                <a:ea typeface="+mn-lt"/>
                <a:cs typeface="+mn-lt"/>
              </a:rPr>
              <a:t> </a:t>
            </a:r>
            <a:r>
              <a:rPr lang="en-US" altLang="en-US" sz="3000" b="1" spc="-150" dirty="0">
                <a:ea typeface="+mn-lt"/>
                <a:cs typeface="+mn-lt"/>
              </a:rPr>
              <a:t>4</a:t>
            </a:r>
            <a:r>
              <a:rPr lang="ko-KR" sz="3000" b="1" spc="-150" dirty="0">
                <a:ea typeface="+mn-lt"/>
                <a:cs typeface="+mn-lt"/>
              </a:rPr>
              <a:t>계층 옵션</a:t>
            </a:r>
            <a:endParaRPr lang="ko-KR" sz="3000" spc="-150" dirty="0">
              <a:ea typeface="+mn-lt"/>
              <a:cs typeface="+mn-lt"/>
            </a:endParaRPr>
          </a:p>
          <a:p>
            <a:endParaRPr lang="ko-KR" altLang="en-US" sz="3000" spc="-150" dirty="0">
              <a:solidFill>
                <a:schemeClr val="accent4"/>
              </a:solidFill>
              <a:latin typeface="+mj-ea"/>
              <a:ea typeface="+mj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118374" y="2174220"/>
            <a:ext cx="3807959" cy="40100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5557513" y="2569552"/>
            <a:ext cx="5808000" cy="101566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altLang="ko-KR" sz="2000" dirty="0">
                <a:ea typeface="+mn-lt"/>
                <a:cs typeface="+mn-lt"/>
              </a:rPr>
              <a:t>4</a:t>
            </a:r>
            <a:r>
              <a:rPr lang="ko-KR" altLang="en-US" sz="2000" dirty="0">
                <a:ea typeface="+mn-lt"/>
                <a:cs typeface="+mn-lt"/>
              </a:rPr>
              <a:t>계층은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입력받은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출발지포트와</a:t>
            </a:r>
            <a:endParaRPr lang="ko-KR" altLang="en-US" sz="2000" dirty="0">
              <a:ea typeface="+mn-lt"/>
              <a:cs typeface="+mn-lt"/>
            </a:endParaRPr>
          </a:p>
          <a:p>
            <a:r>
              <a:rPr lang="en-US" sz="2000" dirty="0" err="1">
                <a:ea typeface="+mn-lt"/>
                <a:cs typeface="+mn-lt"/>
              </a:rPr>
              <a:t>목적지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포트가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같으면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출력하는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옵션이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있습니다</a:t>
            </a:r>
            <a:r>
              <a:rPr lang="en-US" sz="2000" dirty="0">
                <a:ea typeface="+mn-lt"/>
                <a:cs typeface="+mn-lt"/>
              </a:rPr>
              <a:t>. </a:t>
            </a:r>
          </a:p>
          <a:p>
            <a:endParaRPr lang="en-US" altLang="ko-KR" sz="2000" dirty="0">
              <a:cs typeface="Arial"/>
            </a:endParaRPr>
          </a:p>
        </p:txBody>
      </p:sp>
      <p:cxnSp>
        <p:nvCxnSpPr>
          <p:cNvPr id="40" name="직선 연결선 39"/>
          <p:cNvCxnSpPr/>
          <p:nvPr/>
        </p:nvCxnSpPr>
        <p:spPr>
          <a:xfrm>
            <a:off x="5286607" y="2300141"/>
            <a:ext cx="0" cy="1554958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6" descr="테이블이(가) 표시된 사진&#10;&#10;자동 생성된 설명">
            <a:extLst>
              <a:ext uri="{FF2B5EF4-FFF2-40B4-BE49-F238E27FC236}">
                <a16:creationId xmlns:a16="http://schemas.microsoft.com/office/drawing/2014/main" id="{20A6291A-5786-44F8-AC85-74FEC119FA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644" y="2327191"/>
            <a:ext cx="3579541" cy="371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013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8117036" y="513343"/>
            <a:ext cx="3656577" cy="3695738"/>
            <a:chOff x="8307536" y="513343"/>
            <a:chExt cx="3656577" cy="3695738"/>
          </a:xfrm>
        </p:grpSpPr>
        <p:sp>
          <p:nvSpPr>
            <p:cNvPr id="8" name="이등변 삼각형 7"/>
            <p:cNvSpPr/>
            <p:nvPr/>
          </p:nvSpPr>
          <p:spPr>
            <a:xfrm rot="5400000">
              <a:off x="10712131" y="832233"/>
              <a:ext cx="1344721" cy="1159242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이등변 삼각형 8"/>
            <p:cNvSpPr/>
            <p:nvPr/>
          </p:nvSpPr>
          <p:spPr>
            <a:xfrm rot="16200000" flipH="1">
              <a:off x="9326503" y="606083"/>
              <a:ext cx="1344721" cy="115924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이등변 삼각형 9"/>
            <p:cNvSpPr/>
            <p:nvPr/>
          </p:nvSpPr>
          <p:spPr>
            <a:xfrm rot="5400000">
              <a:off x="9574196" y="1657339"/>
              <a:ext cx="1344721" cy="1159242"/>
            </a:xfrm>
            <a:prstGeom prst="triangle">
              <a:avLst/>
            </a:prstGeom>
            <a:solidFill>
              <a:schemeClr val="accent3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이등변 삼각형 11"/>
            <p:cNvSpPr/>
            <p:nvPr/>
          </p:nvSpPr>
          <p:spPr>
            <a:xfrm rot="16200000">
              <a:off x="9812602" y="2403102"/>
              <a:ext cx="1344720" cy="115924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이등변 삼각형 12"/>
            <p:cNvSpPr/>
            <p:nvPr/>
          </p:nvSpPr>
          <p:spPr>
            <a:xfrm rot="5400000" flipH="1">
              <a:off x="9232981" y="2957100"/>
              <a:ext cx="1344720" cy="115924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이등변 삼각형 13"/>
            <p:cNvSpPr/>
            <p:nvPr/>
          </p:nvSpPr>
          <p:spPr>
            <a:xfrm rot="16200000">
              <a:off x="8214797" y="1555441"/>
              <a:ext cx="1344720" cy="1159242"/>
            </a:xfrm>
            <a:prstGeom prst="triangl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83464" y="3541759"/>
            <a:ext cx="2364750" cy="14465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ko-KR" altLang="en-US" sz="4400" b="1" spc="-150" dirty="0">
                <a:solidFill>
                  <a:schemeClr val="bg1"/>
                </a:solidFill>
                <a:latin typeface="+mj-lt"/>
                <a:ea typeface="THE명품고딕L"/>
              </a:rPr>
              <a:t>실행확인</a:t>
            </a:r>
            <a:endParaRPr lang="en-US" sz="4400" spc="-150" dirty="0">
              <a:solidFill>
                <a:schemeClr val="bg1"/>
              </a:solidFill>
              <a:ea typeface="THE명품고딕L"/>
              <a:cs typeface="+mn-lt"/>
            </a:endParaRPr>
          </a:p>
          <a:p>
            <a:endParaRPr lang="en-US" altLang="ko-KR" sz="4400" b="1" spc="-150" dirty="0">
              <a:solidFill>
                <a:schemeClr val="bg1">
                  <a:alpha val="70000"/>
                </a:schemeClr>
              </a:solidFill>
              <a:latin typeface="+mj-lt"/>
              <a:ea typeface="THE명품고딕L" panose="02020603020101020101" pitchFamily="18" charset="-127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7769" y="2211262"/>
            <a:ext cx="31037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0" b="1" spc="-150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+mj-lt"/>
                <a:ea typeface="THE명품고딕L" panose="02020603020101020101" pitchFamily="18" charset="-127"/>
              </a:rPr>
              <a:t>Part 4.</a:t>
            </a:r>
            <a:endParaRPr lang="ko-KR" altLang="en-US" sz="8000" b="1" spc="-150" dirty="0">
              <a:solidFill>
                <a:schemeClr val="accent2">
                  <a:lumMod val="60000"/>
                  <a:lumOff val="40000"/>
                  <a:alpha val="70000"/>
                </a:schemeClr>
              </a:solidFill>
              <a:latin typeface="+mj-lt"/>
              <a:ea typeface="THE명품고딕L" panose="02020603020101020101" pitchFamily="18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635000" y="3429236"/>
            <a:ext cx="50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247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12192000" cy="1638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연결선 1"/>
          <p:cNvCxnSpPr/>
          <p:nvPr/>
        </p:nvCxnSpPr>
        <p:spPr>
          <a:xfrm flipV="1">
            <a:off x="1821676" y="1206833"/>
            <a:ext cx="2328436" cy="2787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81886" y="652394"/>
            <a:ext cx="753732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4"/>
                </a:solidFill>
              </a:rPr>
              <a:t>4.1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3852" y="645071"/>
            <a:ext cx="1734770" cy="101566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ko-KR" altLang="en-US" sz="3000" b="1" spc="-150" dirty="0">
                <a:ea typeface="+mn-lt"/>
                <a:cs typeface="+mn-lt"/>
              </a:rPr>
              <a:t> </a:t>
            </a:r>
            <a:r>
              <a:rPr lang="en-US" sz="3000" spc="-150" dirty="0" err="1">
                <a:ea typeface="+mn-lt"/>
                <a:cs typeface="+mn-lt"/>
              </a:rPr>
              <a:t>시작화면</a:t>
            </a:r>
            <a:endParaRPr lang="ko-KR" sz="3000" spc="-150" dirty="0" err="1">
              <a:ea typeface="+mn-lt"/>
              <a:cs typeface="+mn-lt"/>
            </a:endParaRPr>
          </a:p>
          <a:p>
            <a:endParaRPr lang="ko-KR" altLang="en-US" sz="3000" spc="-150" dirty="0">
              <a:solidFill>
                <a:schemeClr val="accent4"/>
              </a:solidFill>
              <a:latin typeface="+mj-ea"/>
              <a:ea typeface="+mj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7691" y="2146342"/>
            <a:ext cx="5127519" cy="40100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5696903" y="2569552"/>
            <a:ext cx="5159682" cy="101566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000" dirty="0" err="1">
                <a:latin typeface="Arial Black"/>
                <a:ea typeface="+mn-lt"/>
                <a:cs typeface="+mn-lt"/>
              </a:rPr>
              <a:t>Pcap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파일의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 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주소를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 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주고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 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파일을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 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불러오고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 </a:t>
            </a:r>
            <a:endParaRPr lang="en-US" altLang="ko-KR" dirty="0">
              <a:latin typeface="Arial"/>
              <a:ea typeface="+mn-lt"/>
              <a:cs typeface="+mn-lt"/>
            </a:endParaRPr>
          </a:p>
          <a:p>
            <a:r>
              <a:rPr lang="ko-KR" altLang="en-US" sz="2000" dirty="0">
                <a:latin typeface="Arial Black"/>
                <a:ea typeface="+mn-lt"/>
                <a:cs typeface="+mn-lt"/>
              </a:rPr>
              <a:t>설명에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 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따라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 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옵션을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 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설정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 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할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 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수</a:t>
            </a:r>
            <a:r>
              <a:rPr lang="en-US" sz="2000" dirty="0">
                <a:latin typeface="Arial Black"/>
                <a:ea typeface="+mn-lt"/>
                <a:cs typeface="+mn-lt"/>
              </a:rPr>
              <a:t> </a:t>
            </a:r>
            <a:r>
              <a:rPr lang="en-US" sz="2000" dirty="0" err="1">
                <a:latin typeface="Arial Black"/>
                <a:ea typeface="+mn-lt"/>
                <a:cs typeface="+mn-lt"/>
              </a:rPr>
              <a:t>있습니다</a:t>
            </a:r>
            <a:r>
              <a:rPr lang="en-US" sz="2000" dirty="0">
                <a:latin typeface="Arial Black"/>
                <a:ea typeface="+mn-lt"/>
                <a:cs typeface="+mn-lt"/>
              </a:rPr>
              <a:t>.</a:t>
            </a:r>
            <a:endParaRPr lang="en-US">
              <a:cs typeface="Arial"/>
            </a:endParaRPr>
          </a:p>
          <a:p>
            <a:endParaRPr lang="en-US" sz="2000" dirty="0">
              <a:cs typeface="Arial"/>
            </a:endParaRPr>
          </a:p>
        </p:txBody>
      </p:sp>
      <p:cxnSp>
        <p:nvCxnSpPr>
          <p:cNvPr id="40" name="직선 연결선 39"/>
          <p:cNvCxnSpPr/>
          <p:nvPr/>
        </p:nvCxnSpPr>
        <p:spPr>
          <a:xfrm>
            <a:off x="5463168" y="2300141"/>
            <a:ext cx="0" cy="1554958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7" descr="텍스트이(가) 표시된 사진&#10;&#10;자동 생성된 설명">
            <a:extLst>
              <a:ext uri="{FF2B5EF4-FFF2-40B4-BE49-F238E27FC236}">
                <a16:creationId xmlns:a16="http://schemas.microsoft.com/office/drawing/2014/main" id="{D47D25C0-B1DF-4F29-AF16-DB0C5B109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23" y="2692175"/>
            <a:ext cx="4787591" cy="284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72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12192000" cy="1638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연결선 1"/>
          <p:cNvCxnSpPr/>
          <p:nvPr/>
        </p:nvCxnSpPr>
        <p:spPr>
          <a:xfrm flipV="1">
            <a:off x="1821676" y="1206833"/>
            <a:ext cx="2328436" cy="2787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81886" y="652394"/>
            <a:ext cx="753732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4"/>
                </a:solidFill>
              </a:rPr>
              <a:t>4.2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3852" y="645071"/>
            <a:ext cx="1197764" cy="101566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altLang="ko-KR" sz="3000" b="1" spc="-150" dirty="0">
                <a:ea typeface="+mn-lt"/>
                <a:cs typeface="+mn-lt"/>
              </a:rPr>
              <a:t> 2</a:t>
            </a:r>
            <a:r>
              <a:rPr lang="ko-KR" sz="3000" b="1" spc="-150" dirty="0">
                <a:ea typeface="+mn-lt"/>
                <a:cs typeface="+mn-lt"/>
              </a:rPr>
              <a:t>계층</a:t>
            </a:r>
            <a:endParaRPr lang="ko-KR" sz="3000" spc="-150">
              <a:ea typeface="+mn-lt"/>
              <a:cs typeface="+mn-lt"/>
            </a:endParaRPr>
          </a:p>
          <a:p>
            <a:endParaRPr lang="ko-KR" altLang="en-US" sz="3000" spc="-150" dirty="0">
              <a:solidFill>
                <a:srgbClr val="000000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7691" y="2146342"/>
            <a:ext cx="5127519" cy="40100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5696903" y="2569552"/>
            <a:ext cx="4302781" cy="101566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000" dirty="0">
                <a:latin typeface="Arial Black"/>
                <a:ea typeface="+mn-lt"/>
                <a:cs typeface="+mn-lt"/>
              </a:rPr>
              <a:t> 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2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계층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 </a:t>
            </a:r>
            <a:r>
              <a:rPr lang="en-US" sz="2000" dirty="0" err="1">
                <a:latin typeface="Arial Black"/>
                <a:ea typeface="+mn-lt"/>
                <a:cs typeface="+mn-lt"/>
              </a:rPr>
              <a:t>출력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 </a:t>
            </a:r>
            <a:r>
              <a:rPr lang="en-US" sz="2000" dirty="0" err="1">
                <a:latin typeface="Arial Black"/>
                <a:ea typeface="+mn-lt"/>
                <a:cs typeface="+mn-lt"/>
              </a:rPr>
              <a:t>부분입니다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.</a:t>
            </a:r>
            <a:endParaRPr lang="en-US" sz="2000" dirty="0">
              <a:ea typeface="+mn-lt"/>
              <a:cs typeface="+mn-lt"/>
            </a:endParaRPr>
          </a:p>
          <a:p>
            <a:r>
              <a:rPr lang="ko-KR" altLang="en-US" sz="2000" dirty="0">
                <a:latin typeface="Arial Black"/>
                <a:ea typeface="+mn-lt"/>
                <a:cs typeface="+mn-lt"/>
              </a:rPr>
              <a:t>목적지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,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출발지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,L3type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이</a:t>
            </a:r>
            <a:r>
              <a:rPr lang="en-US" sz="2000" dirty="0">
                <a:latin typeface="Arial Black"/>
                <a:ea typeface="+mn-lt"/>
                <a:cs typeface="+mn-lt"/>
              </a:rPr>
              <a:t> </a:t>
            </a:r>
            <a:r>
              <a:rPr lang="en-US" sz="2000" err="1">
                <a:latin typeface="Arial Black"/>
                <a:ea typeface="+mn-lt"/>
                <a:cs typeface="+mn-lt"/>
              </a:rPr>
              <a:t>있습니다</a:t>
            </a:r>
            <a:r>
              <a:rPr lang="en-US" sz="2000" dirty="0">
                <a:latin typeface="Arial Black"/>
                <a:ea typeface="+mn-lt"/>
                <a:cs typeface="+mn-lt"/>
              </a:rPr>
              <a:t>.</a:t>
            </a:r>
            <a:endParaRPr lang="en-US" sz="2000" dirty="0">
              <a:ea typeface="+mn-lt"/>
              <a:cs typeface="+mn-lt"/>
            </a:endParaRPr>
          </a:p>
          <a:p>
            <a:endParaRPr lang="en-US" altLang="ko-KR" sz="2000" dirty="0">
              <a:latin typeface="Arial Black"/>
              <a:cs typeface="Arial"/>
            </a:endParaRPr>
          </a:p>
        </p:txBody>
      </p:sp>
      <p:cxnSp>
        <p:nvCxnSpPr>
          <p:cNvPr id="40" name="직선 연결선 39"/>
          <p:cNvCxnSpPr/>
          <p:nvPr/>
        </p:nvCxnSpPr>
        <p:spPr>
          <a:xfrm>
            <a:off x="5463168" y="2300141"/>
            <a:ext cx="0" cy="1554958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7" descr="텍스트이(가) 표시된 사진&#10;&#10;자동 생성된 설명">
            <a:extLst>
              <a:ext uri="{FF2B5EF4-FFF2-40B4-BE49-F238E27FC236}">
                <a16:creationId xmlns:a16="http://schemas.microsoft.com/office/drawing/2014/main" id="{F8866B48-8F73-42A0-BC9F-1DF9B2420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009" y="2493867"/>
            <a:ext cx="4741126" cy="33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94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12192000" cy="1638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연결선 1"/>
          <p:cNvCxnSpPr/>
          <p:nvPr/>
        </p:nvCxnSpPr>
        <p:spPr>
          <a:xfrm flipV="1">
            <a:off x="1821676" y="1206833"/>
            <a:ext cx="2328436" cy="2787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81886" y="652394"/>
            <a:ext cx="753732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4"/>
                </a:solidFill>
              </a:rPr>
              <a:t>4.3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3852" y="645071"/>
            <a:ext cx="1197764" cy="101566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ko-KR" altLang="en-US" sz="3000" b="1" spc="-150" dirty="0">
                <a:ea typeface="+mn-lt"/>
                <a:cs typeface="+mn-lt"/>
              </a:rPr>
              <a:t> </a:t>
            </a:r>
            <a:r>
              <a:rPr lang="en-US" altLang="ko-KR" sz="3000" b="1" spc="-150" dirty="0">
                <a:ea typeface="+mn-lt"/>
                <a:cs typeface="+mn-lt"/>
              </a:rPr>
              <a:t>3</a:t>
            </a:r>
            <a:r>
              <a:rPr lang="ko-KR" sz="3000" b="1" spc="-150" dirty="0">
                <a:ea typeface="+mn-lt"/>
                <a:cs typeface="+mn-lt"/>
              </a:rPr>
              <a:t>계층</a:t>
            </a:r>
            <a:endParaRPr lang="en-US" sz="3000" spc="-150" dirty="0">
              <a:ea typeface="+mn-lt"/>
              <a:cs typeface="+mn-lt"/>
            </a:endParaRPr>
          </a:p>
          <a:p>
            <a:endParaRPr lang="en-US" sz="3000" spc="-150" dirty="0">
              <a:solidFill>
                <a:srgbClr val="000000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7691" y="2146342"/>
            <a:ext cx="5127519" cy="40100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5696903" y="2569552"/>
            <a:ext cx="4863383" cy="132343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000" dirty="0">
                <a:latin typeface="Arial Black"/>
                <a:ea typeface="+mn-lt"/>
                <a:cs typeface="+mn-lt"/>
              </a:rPr>
              <a:t>3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계층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 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출력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 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부분입니다</a:t>
            </a:r>
            <a:r>
              <a:rPr lang="en-US" sz="2000" dirty="0">
                <a:latin typeface="Arial Black"/>
                <a:ea typeface="+mn-lt"/>
                <a:cs typeface="+mn-lt"/>
              </a:rPr>
              <a:t>.</a:t>
            </a:r>
            <a:endParaRPr lang="en-US" altLang="ko-KR" sz="2000" dirty="0">
              <a:ea typeface="+mn-lt"/>
              <a:cs typeface="+mn-lt"/>
            </a:endParaRPr>
          </a:p>
          <a:p>
            <a:r>
              <a:rPr lang="ko-KR" altLang="en-US" sz="2000" dirty="0">
                <a:latin typeface="Arial Black"/>
                <a:ea typeface="+mn-lt"/>
                <a:cs typeface="+mn-lt"/>
              </a:rPr>
              <a:t>버전</a:t>
            </a:r>
            <a:r>
              <a:rPr lang="en-US" sz="2000" dirty="0">
                <a:latin typeface="Arial Black"/>
                <a:ea typeface="+mn-lt"/>
                <a:cs typeface="+mn-lt"/>
              </a:rPr>
              <a:t>,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헤더길이</a:t>
            </a:r>
            <a:r>
              <a:rPr lang="en-US" sz="2000" dirty="0">
                <a:latin typeface="Arial Black"/>
                <a:ea typeface="+mn-lt"/>
                <a:cs typeface="+mn-lt"/>
              </a:rPr>
              <a:t>,</a:t>
            </a:r>
            <a:r>
              <a:rPr lang="en-US" altLang="ko-KR" sz="2000" dirty="0" err="1">
                <a:latin typeface="Arial Black"/>
                <a:ea typeface="+mn-lt"/>
                <a:cs typeface="+mn-lt"/>
              </a:rPr>
              <a:t>id,fragment,offset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,</a:t>
            </a:r>
            <a:endParaRPr lang="en-US" sz="2000">
              <a:latin typeface="Arial"/>
              <a:ea typeface="+mn-lt"/>
              <a:cs typeface="+mn-lt"/>
            </a:endParaRPr>
          </a:p>
          <a:p>
            <a:r>
              <a:rPr lang="en-US" altLang="ko-KR" sz="2000" dirty="0" err="1">
                <a:latin typeface="Arial Black"/>
                <a:ea typeface="+mn-lt"/>
                <a:cs typeface="+mn-lt"/>
              </a:rPr>
              <a:t>ttl,protocol</a:t>
            </a:r>
            <a:r>
              <a:rPr lang="en-US" sz="2000" dirty="0" err="1">
                <a:latin typeface="Arial Black"/>
                <a:ea typeface="+mn-lt"/>
                <a:cs typeface="+mn-lt"/>
              </a:rPr>
              <a:t>,</a:t>
            </a:r>
            <a:r>
              <a:rPr lang="en-US" altLang="ko-KR" sz="2000" dirty="0" err="1">
                <a:latin typeface="Arial Black"/>
                <a:ea typeface="+mn-lt"/>
                <a:cs typeface="+mn-lt"/>
              </a:rPr>
              <a:t>srcip,dstip</a:t>
            </a:r>
            <a:r>
              <a:rPr lang="en-US" sz="2000" dirty="0">
                <a:latin typeface="Arial Black"/>
                <a:ea typeface="+mn-lt"/>
                <a:cs typeface="+mn-lt"/>
              </a:rPr>
              <a:t> 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가</a:t>
            </a:r>
            <a:r>
              <a:rPr lang="en-US" sz="2000" dirty="0">
                <a:latin typeface="Arial Black"/>
                <a:ea typeface="+mn-lt"/>
                <a:cs typeface="+mn-lt"/>
              </a:rPr>
              <a:t> </a:t>
            </a:r>
            <a:r>
              <a:rPr lang="en-US" sz="2000" dirty="0" err="1">
                <a:latin typeface="Arial Black"/>
                <a:ea typeface="+mn-lt"/>
                <a:cs typeface="+mn-lt"/>
              </a:rPr>
              <a:t>있습니다</a:t>
            </a:r>
            <a:r>
              <a:rPr lang="en-US" sz="2000" dirty="0">
                <a:latin typeface="Arial Black"/>
                <a:ea typeface="+mn-lt"/>
                <a:cs typeface="+mn-lt"/>
              </a:rPr>
              <a:t>.</a:t>
            </a:r>
            <a:endParaRPr lang="en-US" sz="2000" dirty="0">
              <a:ea typeface="+mn-lt"/>
              <a:cs typeface="+mn-lt"/>
            </a:endParaRPr>
          </a:p>
          <a:p>
            <a:endParaRPr lang="en-US" altLang="ko-KR" sz="2000" dirty="0">
              <a:latin typeface="Arial Black"/>
              <a:cs typeface="Arial"/>
            </a:endParaRPr>
          </a:p>
        </p:txBody>
      </p:sp>
      <p:cxnSp>
        <p:nvCxnSpPr>
          <p:cNvPr id="40" name="직선 연결선 39"/>
          <p:cNvCxnSpPr/>
          <p:nvPr/>
        </p:nvCxnSpPr>
        <p:spPr>
          <a:xfrm>
            <a:off x="5463168" y="2300141"/>
            <a:ext cx="0" cy="1554958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7" descr="텍스트이(가) 표시된 사진&#10;&#10;자동 생성된 설명">
            <a:extLst>
              <a:ext uri="{FF2B5EF4-FFF2-40B4-BE49-F238E27FC236}">
                <a16:creationId xmlns:a16="http://schemas.microsoft.com/office/drawing/2014/main" id="{B84DAD28-EE42-482B-A904-EC0F62DA8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937" y="2570622"/>
            <a:ext cx="4555273" cy="318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76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12192000" cy="1638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연결선 1"/>
          <p:cNvCxnSpPr/>
          <p:nvPr/>
        </p:nvCxnSpPr>
        <p:spPr>
          <a:xfrm flipV="1">
            <a:off x="1821676" y="1206833"/>
            <a:ext cx="2328436" cy="2787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81886" y="652394"/>
            <a:ext cx="753732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4"/>
                </a:solidFill>
              </a:rPr>
              <a:t>4.4</a:t>
            </a:r>
            <a:endParaRPr lang="ko-KR" altLang="en-US" sz="3200" b="1">
              <a:solidFill>
                <a:schemeClr val="accent4"/>
              </a:solidFill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3852" y="645071"/>
            <a:ext cx="1197764" cy="101566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altLang="en-US" sz="3000" b="1" spc="-150" dirty="0">
                <a:ea typeface="+mn-lt"/>
                <a:cs typeface="+mn-lt"/>
              </a:rPr>
              <a:t> 4</a:t>
            </a:r>
            <a:r>
              <a:rPr lang="ko-KR" altLang="en-US" sz="3000" b="1" spc="-150" dirty="0">
                <a:ea typeface="+mn-lt"/>
                <a:cs typeface="+mn-lt"/>
              </a:rPr>
              <a:t>계층</a:t>
            </a:r>
            <a:endParaRPr lang="en-US" altLang="ko-KR" sz="3000" spc="-150" dirty="0">
              <a:ea typeface="+mn-lt"/>
              <a:cs typeface="+mn-lt"/>
            </a:endParaRPr>
          </a:p>
          <a:p>
            <a:endParaRPr lang="en-US" altLang="ko-KR" sz="3000" spc="-150" dirty="0">
              <a:solidFill>
                <a:srgbClr val="000000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7691" y="2146342"/>
            <a:ext cx="5127519" cy="40100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5696903" y="2569552"/>
            <a:ext cx="5234959" cy="132343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ko-KR" altLang="en-US" sz="2000" dirty="0">
                <a:latin typeface="Arial Black"/>
                <a:ea typeface="+mn-lt"/>
                <a:cs typeface="+mn-lt"/>
              </a:rPr>
              <a:t>출발지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 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포트</a:t>
            </a:r>
            <a:r>
              <a:rPr lang="en-US" sz="2000" dirty="0">
                <a:latin typeface="Arial Black"/>
                <a:ea typeface="+mn-lt"/>
                <a:cs typeface="+mn-lt"/>
              </a:rPr>
              <a:t>,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목적지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 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포트</a:t>
            </a:r>
            <a:r>
              <a:rPr lang="en-US" sz="2000" dirty="0">
                <a:latin typeface="Arial Black"/>
                <a:ea typeface="+mn-lt"/>
                <a:cs typeface="+mn-lt"/>
              </a:rPr>
              <a:t>,sequence num,</a:t>
            </a:r>
            <a:endParaRPr lang="en-US" sz="2000" dirty="0">
              <a:latin typeface="Arial"/>
              <a:ea typeface="+mn-lt"/>
              <a:cs typeface="+mn-lt"/>
            </a:endParaRPr>
          </a:p>
          <a:p>
            <a:r>
              <a:rPr lang="en-US" altLang="ko-KR" sz="2000" dirty="0">
                <a:latin typeface="Arial Black"/>
                <a:ea typeface="+mn-lt"/>
                <a:cs typeface="+mn-lt"/>
              </a:rPr>
              <a:t>acknowledge </a:t>
            </a:r>
            <a:r>
              <a:rPr lang="en-US" altLang="ko-KR" sz="2000" dirty="0" err="1">
                <a:latin typeface="Arial Black"/>
                <a:ea typeface="+mn-lt"/>
                <a:cs typeface="+mn-lt"/>
              </a:rPr>
              <a:t>num,flag</a:t>
            </a:r>
            <a:r>
              <a:rPr lang="en-US" sz="2000" dirty="0" err="1">
                <a:latin typeface="Arial Black"/>
                <a:ea typeface="+mn-lt"/>
                <a:cs typeface="+mn-lt"/>
              </a:rPr>
              <a:t>,</a:t>
            </a:r>
            <a:r>
              <a:rPr lang="en-US" altLang="ko-KR" sz="2000" dirty="0" err="1">
                <a:latin typeface="Arial Black"/>
                <a:ea typeface="+mn-lt"/>
                <a:cs typeface="+mn-lt"/>
              </a:rPr>
              <a:t>window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 </a:t>
            </a:r>
            <a:r>
              <a:rPr lang="en-US" altLang="ko-KR" sz="2000" dirty="0" err="1">
                <a:latin typeface="Arial Black"/>
                <a:ea typeface="+mn-lt"/>
                <a:cs typeface="+mn-lt"/>
              </a:rPr>
              <a:t>isze</a:t>
            </a:r>
            <a:r>
              <a:rPr lang="en-US" altLang="ko-KR" sz="2000" dirty="0">
                <a:latin typeface="Arial Black"/>
                <a:ea typeface="+mn-lt"/>
                <a:cs typeface="+mn-lt"/>
              </a:rPr>
              <a:t>,</a:t>
            </a:r>
            <a:endParaRPr lang="en-US" sz="2000" dirty="0">
              <a:latin typeface="Arial"/>
              <a:ea typeface="+mn-lt"/>
              <a:cs typeface="+mn-lt"/>
            </a:endParaRPr>
          </a:p>
          <a:p>
            <a:r>
              <a:rPr lang="en-US" altLang="ko-KR" sz="2000" dirty="0">
                <a:latin typeface="Arial Black"/>
                <a:ea typeface="+mn-lt"/>
                <a:cs typeface="+mn-lt"/>
              </a:rPr>
              <a:t>urgent </a:t>
            </a:r>
            <a:r>
              <a:rPr lang="en-US" sz="2000" dirty="0">
                <a:latin typeface="Arial Black"/>
                <a:ea typeface="+mn-lt"/>
                <a:cs typeface="+mn-lt"/>
              </a:rPr>
              <a:t>pointer</a:t>
            </a:r>
            <a:r>
              <a:rPr lang="ko-KR" altLang="en-US" sz="2000" dirty="0">
                <a:latin typeface="Arial Black"/>
                <a:ea typeface="+mn-lt"/>
                <a:cs typeface="+mn-lt"/>
              </a:rPr>
              <a:t>가</a:t>
            </a:r>
            <a:r>
              <a:rPr lang="en-US" sz="2000" dirty="0">
                <a:latin typeface="Arial Black"/>
                <a:ea typeface="+mn-lt"/>
                <a:cs typeface="+mn-lt"/>
              </a:rPr>
              <a:t> </a:t>
            </a:r>
            <a:r>
              <a:rPr lang="en-US" sz="2000" dirty="0" err="1">
                <a:latin typeface="Arial Black"/>
                <a:ea typeface="+mn-lt"/>
                <a:cs typeface="+mn-lt"/>
              </a:rPr>
              <a:t>있습니다</a:t>
            </a:r>
            <a:r>
              <a:rPr lang="en-US" sz="2000" dirty="0">
                <a:latin typeface="Arial Black"/>
                <a:ea typeface="+mn-lt"/>
                <a:cs typeface="+mn-lt"/>
              </a:rPr>
              <a:t>.</a:t>
            </a:r>
            <a:endParaRPr lang="en-US" sz="2000" dirty="0">
              <a:ea typeface="+mn-lt"/>
              <a:cs typeface="+mn-lt"/>
            </a:endParaRPr>
          </a:p>
          <a:p>
            <a:endParaRPr lang="en-US" altLang="ko-KR" sz="2000" dirty="0">
              <a:latin typeface="Arial Black"/>
              <a:cs typeface="Arial"/>
            </a:endParaRPr>
          </a:p>
        </p:txBody>
      </p:sp>
      <p:cxnSp>
        <p:nvCxnSpPr>
          <p:cNvPr id="40" name="직선 연결선 39"/>
          <p:cNvCxnSpPr/>
          <p:nvPr/>
        </p:nvCxnSpPr>
        <p:spPr>
          <a:xfrm>
            <a:off x="5463168" y="2300141"/>
            <a:ext cx="0" cy="1554958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7" descr="텍스트이(가) 표시된 사진&#10;&#10;자동 생성된 설명">
            <a:extLst>
              <a:ext uri="{FF2B5EF4-FFF2-40B4-BE49-F238E27FC236}">
                <a16:creationId xmlns:a16="http://schemas.microsoft.com/office/drawing/2014/main" id="{69FE4547-C20B-4E3D-9A46-0887E8130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034" y="2657935"/>
            <a:ext cx="4304370" cy="307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360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80063" y="2919435"/>
            <a:ext cx="4031874" cy="101566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ko-KR" altLang="en-US" sz="6000" b="1" dirty="0"/>
              <a:t>감사합니다</a:t>
            </a:r>
            <a:endParaRPr lang="ko-KR" altLang="en-US" sz="6000" b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468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7" b="1172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직사각형 21"/>
          <p:cNvSpPr/>
          <p:nvPr/>
        </p:nvSpPr>
        <p:spPr>
          <a:xfrm>
            <a:off x="0" y="0"/>
            <a:ext cx="12237082" cy="6858000"/>
          </a:xfrm>
          <a:prstGeom prst="rect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타원 2"/>
          <p:cNvSpPr/>
          <p:nvPr/>
        </p:nvSpPr>
        <p:spPr>
          <a:xfrm>
            <a:off x="1219200" y="2247829"/>
            <a:ext cx="388681" cy="388681"/>
          </a:xfrm>
          <a:prstGeom prst="ellipse">
            <a:avLst/>
          </a:prstGeom>
          <a:noFill/>
          <a:ln w="1016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713824" y="2273229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001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5946" y="3244682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002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3824" y="4015764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003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654" y="508421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004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59166" y="2273229"/>
            <a:ext cx="607859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ko-KR" altLang="en-US" b="1" spc="-150" dirty="0">
                <a:solidFill>
                  <a:schemeClr val="bg1"/>
                </a:solidFill>
                <a:ea typeface="+mn-lt"/>
                <a:cs typeface="+mn-lt"/>
              </a:rPr>
              <a:t>제작</a:t>
            </a:r>
            <a:endParaRPr lang="ko-KR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59166" y="3244682"/>
            <a:ext cx="1544012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ko-KR" altLang="en-US" b="1" spc="-150" dirty="0">
                <a:solidFill>
                  <a:schemeClr val="bg1"/>
                </a:solidFill>
                <a:ea typeface="+mn-lt"/>
                <a:cs typeface="+mn-lt"/>
              </a:rPr>
              <a:t>전체 코드 설명</a:t>
            </a:r>
            <a:endParaRPr lang="ko-KR" dirty="0" err="1"/>
          </a:p>
        </p:txBody>
      </p:sp>
      <p:sp>
        <p:nvSpPr>
          <p:cNvPr id="15" name="TextBox 14"/>
          <p:cNvSpPr txBox="1"/>
          <p:nvPr/>
        </p:nvSpPr>
        <p:spPr>
          <a:xfrm>
            <a:off x="2296337" y="4015764"/>
            <a:ext cx="1031051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ko-KR" b="1" spc="-150" dirty="0">
                <a:solidFill>
                  <a:schemeClr val="bg1"/>
                </a:solidFill>
                <a:ea typeface="+mn-lt"/>
                <a:cs typeface="+mn-lt"/>
              </a:rPr>
              <a:t>옵션설명</a:t>
            </a:r>
            <a:endParaRPr lang="ko-KR" dirty="0"/>
          </a:p>
        </p:txBody>
      </p:sp>
      <p:sp>
        <p:nvSpPr>
          <p:cNvPr id="16" name="TextBox 15"/>
          <p:cNvSpPr txBox="1"/>
          <p:nvPr/>
        </p:nvSpPr>
        <p:spPr>
          <a:xfrm>
            <a:off x="2314922" y="5084212"/>
            <a:ext cx="1031051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ko-KR" b="1" spc="-150" dirty="0">
                <a:solidFill>
                  <a:schemeClr val="bg1"/>
                </a:solidFill>
                <a:ea typeface="+mn-lt"/>
                <a:cs typeface="+mn-lt"/>
              </a:rPr>
              <a:t>실행확인</a:t>
            </a:r>
            <a:endParaRPr lang="ko-KR" dirty="0"/>
          </a:p>
        </p:txBody>
      </p:sp>
      <p:sp>
        <p:nvSpPr>
          <p:cNvPr id="19" name="TextBox 18"/>
          <p:cNvSpPr txBox="1"/>
          <p:nvPr/>
        </p:nvSpPr>
        <p:spPr>
          <a:xfrm>
            <a:off x="2318826" y="4376648"/>
            <a:ext cx="3541394" cy="6281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80975" indent="-180975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400" spc="-150" dirty="0">
                <a:solidFill>
                  <a:schemeClr val="bg1"/>
                </a:solidFill>
                <a:ea typeface="+mn-lt"/>
                <a:cs typeface="+mn-lt"/>
              </a:rPr>
              <a:t>3.1  3</a:t>
            </a:r>
            <a:r>
              <a:rPr lang="ko-KR" sz="1400" spc="-150" dirty="0">
                <a:solidFill>
                  <a:schemeClr val="bg1"/>
                </a:solidFill>
                <a:ea typeface="+mn-lt"/>
                <a:cs typeface="+mn-lt"/>
              </a:rPr>
              <a:t>계층</a:t>
            </a:r>
            <a:r>
              <a:rPr lang="ko-KR" altLang="en-US" sz="1400" spc="-15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ko-KR" sz="1400" spc="-150" dirty="0">
                <a:solidFill>
                  <a:schemeClr val="bg1"/>
                </a:solidFill>
                <a:ea typeface="+mn-lt"/>
                <a:cs typeface="+mn-lt"/>
              </a:rPr>
              <a:t> 옵션</a:t>
            </a:r>
            <a:endParaRPr lang="ko-KR" altLang="en-US" sz="1400" spc="-150" dirty="0">
              <a:solidFill>
                <a:schemeClr val="bg1"/>
              </a:solidFill>
              <a:ea typeface="+mn-lt"/>
              <a:cs typeface="+mn-lt"/>
            </a:endParaRPr>
          </a:p>
          <a:p>
            <a:pPr marL="180975" indent="-180975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400" spc="-150" dirty="0">
                <a:solidFill>
                  <a:schemeClr val="bg1"/>
                </a:solidFill>
                <a:latin typeface="Noto Sans CJK KR Thin"/>
                <a:ea typeface="Noto Sans CJK KR Thin"/>
                <a:cs typeface="Arial"/>
              </a:rPr>
              <a:t>3.2  4계층  옵션</a:t>
            </a:r>
            <a:endParaRPr lang="ko-KR" altLang="en-US" sz="1400" spc="-150" dirty="0">
              <a:solidFill>
                <a:schemeClr val="bg1"/>
              </a:solidFill>
              <a:latin typeface="Noto Sans CJK KR Thin" panose="020B0200000000000000" pitchFamily="34" charset="-127"/>
              <a:ea typeface="Noto Sans CJK KR Thin" panose="020B0200000000000000" pitchFamily="34" charset="-127"/>
              <a:cs typeface="Arial" panose="020B0604020202020204" pitchFamily="34" charset="0"/>
            </a:endParaRPr>
          </a:p>
        </p:txBody>
      </p:sp>
      <p:cxnSp>
        <p:nvCxnSpPr>
          <p:cNvPr id="23" name="직선 연결선 22"/>
          <p:cNvCxnSpPr/>
          <p:nvPr/>
        </p:nvCxnSpPr>
        <p:spPr>
          <a:xfrm>
            <a:off x="139700" y="491296"/>
            <a:ext cx="19939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타원 23"/>
          <p:cNvSpPr/>
          <p:nvPr/>
        </p:nvSpPr>
        <p:spPr>
          <a:xfrm>
            <a:off x="1219200" y="3281853"/>
            <a:ext cx="388681" cy="388681"/>
          </a:xfrm>
          <a:prstGeom prst="ellipse">
            <a:avLst/>
          </a:prstGeom>
          <a:noFill/>
          <a:ln w="1016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1219200" y="3962755"/>
            <a:ext cx="388681" cy="388681"/>
          </a:xfrm>
          <a:prstGeom prst="ellipse">
            <a:avLst/>
          </a:prstGeom>
          <a:noFill/>
          <a:ln w="1016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1231900" y="5006691"/>
            <a:ext cx="388681" cy="388681"/>
          </a:xfrm>
          <a:prstGeom prst="ellipse">
            <a:avLst/>
          </a:prstGeom>
          <a:noFill/>
          <a:ln w="1016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886674" y="588588"/>
            <a:ext cx="137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CONTENTS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15499" y="6505575"/>
            <a:ext cx="24064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bg1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3" name="TextBox 1">
            <a:extLst>
              <a:ext uri="{FF2B5EF4-FFF2-40B4-BE49-F238E27FC236}">
                <a16:creationId xmlns:a16="http://schemas.microsoft.com/office/drawing/2014/main" id="{D780FFB1-3100-47CB-8F2F-2748608ED5A7}"/>
              </a:ext>
            </a:extLst>
          </p:cNvPr>
          <p:cNvSpPr txBox="1"/>
          <p:nvPr/>
        </p:nvSpPr>
        <p:spPr>
          <a:xfrm>
            <a:off x="2300241" y="5454600"/>
            <a:ext cx="3541394" cy="62299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400" spc="-150" dirty="0">
                <a:solidFill>
                  <a:schemeClr val="bg1"/>
                </a:solidFill>
                <a:ea typeface="+mn-lt"/>
                <a:cs typeface="+mn-lt"/>
              </a:rPr>
              <a:t>4.1  </a:t>
            </a:r>
            <a:r>
              <a:rPr lang="en-US" altLang="ko-KR" sz="1400" spc="-150" dirty="0" err="1">
                <a:solidFill>
                  <a:schemeClr val="bg1"/>
                </a:solidFill>
                <a:ea typeface="+mn-lt"/>
                <a:cs typeface="+mn-lt"/>
              </a:rPr>
              <a:t>시작화면</a:t>
            </a:r>
          </a:p>
          <a:p>
            <a:pPr marL="180975" indent="-180975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400" spc="-150" dirty="0">
                <a:solidFill>
                  <a:schemeClr val="bg1"/>
                </a:solidFill>
                <a:cs typeface="Arial"/>
              </a:rPr>
              <a:t>4.2   2계층</a:t>
            </a:r>
          </a:p>
        </p:txBody>
      </p:sp>
      <p:sp>
        <p:nvSpPr>
          <p:cNvPr id="34" name="TextBox 1">
            <a:extLst>
              <a:ext uri="{FF2B5EF4-FFF2-40B4-BE49-F238E27FC236}">
                <a16:creationId xmlns:a16="http://schemas.microsoft.com/office/drawing/2014/main" id="{66E028D8-8570-40FB-A00E-681446C33C39}"/>
              </a:ext>
            </a:extLst>
          </p:cNvPr>
          <p:cNvSpPr txBox="1"/>
          <p:nvPr/>
        </p:nvSpPr>
        <p:spPr>
          <a:xfrm>
            <a:off x="2300241" y="6030747"/>
            <a:ext cx="3541394" cy="62299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400" spc="-150" dirty="0">
                <a:solidFill>
                  <a:schemeClr val="bg1"/>
                </a:solidFill>
                <a:ea typeface="+mn-lt"/>
                <a:cs typeface="+mn-lt"/>
              </a:rPr>
              <a:t>4.3  3계층</a:t>
            </a:r>
          </a:p>
          <a:p>
            <a:pPr marL="180975" indent="-180975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400" spc="-150" dirty="0">
                <a:solidFill>
                  <a:schemeClr val="bg1"/>
                </a:solidFill>
                <a:cs typeface="Arial"/>
              </a:rPr>
              <a:t>4.4  4계층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AD7A30-3C61-4AFB-84A1-46ABCE576028}"/>
              </a:ext>
            </a:extLst>
          </p:cNvPr>
          <p:cNvSpPr txBox="1"/>
          <p:nvPr/>
        </p:nvSpPr>
        <p:spPr>
          <a:xfrm>
            <a:off x="2263070" y="2583160"/>
            <a:ext cx="3541394" cy="6281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80975" indent="-180975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400" spc="-150" dirty="0">
                <a:solidFill>
                  <a:schemeClr val="bg1"/>
                </a:solidFill>
                <a:ea typeface="+mn-lt"/>
                <a:cs typeface="+mn-lt"/>
              </a:rPr>
              <a:t>1.1  </a:t>
            </a:r>
            <a:r>
              <a:rPr lang="en-US" altLang="ko-KR" sz="1400" spc="-150" dirty="0" err="1">
                <a:solidFill>
                  <a:schemeClr val="bg1"/>
                </a:solidFill>
                <a:ea typeface="+mn-lt"/>
                <a:cs typeface="+mn-lt"/>
              </a:rPr>
              <a:t>지원동기</a:t>
            </a:r>
          </a:p>
          <a:p>
            <a:pPr marL="180975" indent="-180975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400" spc="-150" dirty="0">
                <a:solidFill>
                  <a:schemeClr val="bg1"/>
                </a:solidFill>
                <a:latin typeface="Noto Sans CJK KR Thin" panose="020B0200000000000000" pitchFamily="34" charset="-127"/>
                <a:ea typeface="Noto Sans CJK KR Thin"/>
                <a:cs typeface="Arial"/>
              </a:rPr>
              <a:t>1.2  사용한 프로그램</a:t>
            </a:r>
            <a:endParaRPr lang="ko-KR" altLang="en-US" sz="1400" spc="-150" dirty="0">
              <a:solidFill>
                <a:schemeClr val="bg1"/>
              </a:solidFill>
              <a:latin typeface="Noto Sans CJK KR Thin" panose="020B0200000000000000" pitchFamily="34" charset="-127"/>
              <a:ea typeface="Noto Sans CJK KR Thin" panose="020B0200000000000000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10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8117036" y="513343"/>
            <a:ext cx="3656577" cy="3695738"/>
            <a:chOff x="8307536" y="513343"/>
            <a:chExt cx="3656577" cy="3695738"/>
          </a:xfrm>
        </p:grpSpPr>
        <p:sp>
          <p:nvSpPr>
            <p:cNvPr id="8" name="이등변 삼각형 7"/>
            <p:cNvSpPr/>
            <p:nvPr/>
          </p:nvSpPr>
          <p:spPr>
            <a:xfrm rot="5400000">
              <a:off x="10712131" y="832233"/>
              <a:ext cx="1344721" cy="1159242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이등변 삼각형 8"/>
            <p:cNvSpPr/>
            <p:nvPr/>
          </p:nvSpPr>
          <p:spPr>
            <a:xfrm rot="16200000" flipH="1">
              <a:off x="9326503" y="606083"/>
              <a:ext cx="1344721" cy="115924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이등변 삼각형 9"/>
            <p:cNvSpPr/>
            <p:nvPr/>
          </p:nvSpPr>
          <p:spPr>
            <a:xfrm rot="5400000">
              <a:off x="9574196" y="1657339"/>
              <a:ext cx="1344721" cy="1159242"/>
            </a:xfrm>
            <a:prstGeom prst="triangle">
              <a:avLst/>
            </a:prstGeom>
            <a:solidFill>
              <a:schemeClr val="accent3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이등변 삼각형 11"/>
            <p:cNvSpPr/>
            <p:nvPr/>
          </p:nvSpPr>
          <p:spPr>
            <a:xfrm rot="16200000">
              <a:off x="9812602" y="2403102"/>
              <a:ext cx="1344720" cy="115924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이등변 삼각형 12"/>
            <p:cNvSpPr/>
            <p:nvPr/>
          </p:nvSpPr>
          <p:spPr>
            <a:xfrm rot="5400000" flipH="1">
              <a:off x="9232981" y="2957100"/>
              <a:ext cx="1344720" cy="115924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이등변 삼각형 13"/>
            <p:cNvSpPr/>
            <p:nvPr/>
          </p:nvSpPr>
          <p:spPr>
            <a:xfrm rot="16200000">
              <a:off x="8214797" y="1555441"/>
              <a:ext cx="1344720" cy="1159242"/>
            </a:xfrm>
            <a:prstGeom prst="triangl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527769" y="2211262"/>
            <a:ext cx="5187231" cy="2777047"/>
            <a:chOff x="527769" y="1728426"/>
            <a:chExt cx="5187231" cy="2777047"/>
          </a:xfrm>
        </p:grpSpPr>
        <p:sp>
          <p:nvSpPr>
            <p:cNvPr id="18" name="TextBox 17"/>
            <p:cNvSpPr txBox="1"/>
            <p:nvPr/>
          </p:nvSpPr>
          <p:spPr>
            <a:xfrm>
              <a:off x="558064" y="3058923"/>
              <a:ext cx="2364750" cy="1446550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r>
                <a:rPr lang="ko-KR" altLang="en-US" sz="4400" b="1" spc="-150" dirty="0">
                  <a:solidFill>
                    <a:schemeClr val="bg1"/>
                  </a:solidFill>
                  <a:latin typeface="+mj-lt"/>
                  <a:ea typeface="THE명품고딕L"/>
                </a:rPr>
                <a:t>제작동기</a:t>
              </a:r>
              <a:endParaRPr lang="en-US" sz="4400" spc="-150" dirty="0">
                <a:solidFill>
                  <a:schemeClr val="bg1"/>
                </a:solidFill>
                <a:ea typeface="THE명품고딕L"/>
                <a:cs typeface="+mn-lt"/>
              </a:endParaRPr>
            </a:p>
            <a:p>
              <a:endParaRPr lang="en-US" altLang="ko-KR" sz="4400" b="1" spc="-150" dirty="0">
                <a:solidFill>
                  <a:schemeClr val="bg1">
                    <a:alpha val="70000"/>
                  </a:schemeClr>
                </a:solidFill>
                <a:latin typeface="+mj-lt"/>
                <a:ea typeface="THE명품고딕L" panose="02020603020101020101" pitchFamily="18" charset="-127"/>
                <a:cs typeface="Arial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7769" y="1728426"/>
              <a:ext cx="2909771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0" b="1" spc="-150" dirty="0">
                  <a:solidFill>
                    <a:schemeClr val="accent2">
                      <a:lumMod val="60000"/>
                      <a:lumOff val="40000"/>
                      <a:alpha val="70000"/>
                    </a:schemeClr>
                  </a:solidFill>
                  <a:latin typeface="+mj-lt"/>
                  <a:ea typeface="THE명품고딕L" panose="02020603020101020101" pitchFamily="18" charset="-127"/>
                </a:rPr>
                <a:t>Part 1.</a:t>
              </a:r>
              <a:endParaRPr lang="ko-KR" altLang="en-US" sz="8000" b="1" spc="-150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+mj-lt"/>
                <a:ea typeface="THE명품고딕L" panose="02020603020101020101" pitchFamily="18" charset="-127"/>
              </a:endParaRPr>
            </a:p>
          </p:txBody>
        </p:sp>
        <p:cxnSp>
          <p:nvCxnSpPr>
            <p:cNvPr id="5" name="직선 연결선 4"/>
            <p:cNvCxnSpPr/>
            <p:nvPr/>
          </p:nvCxnSpPr>
          <p:spPr>
            <a:xfrm>
              <a:off x="635000" y="2946400"/>
              <a:ext cx="508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9715499" y="6505575"/>
            <a:ext cx="24064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bg1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89856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12192000" cy="1638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연결선 1"/>
          <p:cNvCxnSpPr/>
          <p:nvPr/>
        </p:nvCxnSpPr>
        <p:spPr>
          <a:xfrm>
            <a:off x="455651" y="1216125"/>
            <a:ext cx="19939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9049" y="633809"/>
            <a:ext cx="526106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4"/>
                </a:solidFill>
              </a:rPr>
              <a:t>1.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4901" y="598608"/>
            <a:ext cx="1646605" cy="553998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altLang="ko-KR" sz="3000" spc="-150" dirty="0" err="1">
                <a:solidFill>
                  <a:schemeClr val="accent4"/>
                </a:solidFill>
                <a:latin typeface="+mj-ea"/>
                <a:ea typeface="+mj-ea"/>
              </a:rPr>
              <a:t>제작동기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5665" y="2794468"/>
            <a:ext cx="9828332" cy="218521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ko-KR" altLang="en-US" sz="2400" dirty="0">
                <a:latin typeface="Arial Black"/>
              </a:rPr>
              <a:t>현장 실습을 나가본 결과 </a:t>
            </a:r>
            <a:endParaRPr lang="ko-KR" altLang="en-US" sz="2400">
              <a:latin typeface="Arial"/>
              <a:cs typeface="Arial"/>
            </a:endParaRPr>
          </a:p>
          <a:p>
            <a:r>
              <a:rPr lang="ko-KR" altLang="en-US" sz="2400" dirty="0">
                <a:latin typeface="Arial Black"/>
              </a:rPr>
              <a:t>장비끼리 통신이 안되어 </a:t>
            </a:r>
            <a:r>
              <a:rPr lang="en-US" sz="2400" err="1">
                <a:latin typeface="Arial Black"/>
              </a:rPr>
              <a:t>tcpdump</a:t>
            </a:r>
            <a:r>
              <a:rPr lang="ko-KR" altLang="en-US" sz="2400" dirty="0">
                <a:latin typeface="Arial Black"/>
              </a:rPr>
              <a:t>와 </a:t>
            </a:r>
            <a:r>
              <a:rPr lang="en-US" sz="2400" err="1">
                <a:latin typeface="Arial Black"/>
              </a:rPr>
              <a:t>wireshark</a:t>
            </a:r>
            <a:r>
              <a:rPr lang="ko-KR" altLang="en-US" sz="2400" dirty="0" err="1">
                <a:latin typeface="Arial Black"/>
              </a:rPr>
              <a:t>를</a:t>
            </a:r>
            <a:r>
              <a:rPr lang="ko-KR" altLang="en-US" sz="2400" dirty="0">
                <a:latin typeface="Arial Black"/>
              </a:rPr>
              <a:t> </a:t>
            </a:r>
            <a:endParaRPr lang="ko-KR" altLang="en-US" sz="2400">
              <a:latin typeface="Arial"/>
              <a:cs typeface="Arial"/>
            </a:endParaRPr>
          </a:p>
          <a:p>
            <a:r>
              <a:rPr lang="ko-KR" altLang="en-US" sz="2400" dirty="0">
                <a:latin typeface="Arial Black"/>
              </a:rPr>
              <a:t>쓰게 되었는데 쉽지 않은 사용 방법 때문에 더 간단하게 </a:t>
            </a:r>
            <a:endParaRPr lang="ko-KR" altLang="en-US" sz="2400">
              <a:latin typeface="Arial"/>
              <a:cs typeface="Arial"/>
            </a:endParaRPr>
          </a:p>
          <a:p>
            <a:r>
              <a:rPr lang="ko-KR" altLang="en-US" sz="2400" dirty="0">
                <a:latin typeface="Arial Black"/>
              </a:rPr>
              <a:t>패킷을 캡처할 수 있는 프로그램을 만들고 싶어 제안 하게 되었습니다</a:t>
            </a:r>
            <a:r>
              <a:rPr lang="en-US" sz="2400" dirty="0">
                <a:latin typeface="Arial Black"/>
              </a:rPr>
              <a:t>.</a:t>
            </a:r>
            <a:endParaRPr lang="ko-KR" altLang="en-US" sz="2400">
              <a:ea typeface="+mn-lt"/>
              <a:cs typeface="+mn-lt"/>
            </a:endParaRPr>
          </a:p>
          <a:p>
            <a:endParaRPr lang="ko-KR" altLang="en-US" sz="2000" dirty="0">
              <a:ea typeface="+mn-lt"/>
              <a:cs typeface="+mn-lt"/>
            </a:endParaRPr>
          </a:p>
          <a:p>
            <a:endParaRPr lang="en-US" altLang="ko-KR" sz="2000" dirty="0">
              <a:cs typeface="Arial"/>
            </a:endParaRP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1945814C-6F9E-4DF6-B5A4-498AA3C80B87}"/>
              </a:ext>
            </a:extLst>
          </p:cNvPr>
          <p:cNvGrpSpPr/>
          <p:nvPr/>
        </p:nvGrpSpPr>
        <p:grpSpPr>
          <a:xfrm>
            <a:off x="8442279" y="104465"/>
            <a:ext cx="3656577" cy="3695738"/>
            <a:chOff x="8307536" y="513343"/>
            <a:chExt cx="3656577" cy="3695738"/>
          </a:xfrm>
        </p:grpSpPr>
        <p:sp>
          <p:nvSpPr>
            <p:cNvPr id="41" name="이등변 삼각형 40">
              <a:extLst>
                <a:ext uri="{FF2B5EF4-FFF2-40B4-BE49-F238E27FC236}">
                  <a16:creationId xmlns:a16="http://schemas.microsoft.com/office/drawing/2014/main" id="{471D7F3D-12F1-4C01-B9DD-FAA267595EE9}"/>
                </a:ext>
              </a:extLst>
            </p:cNvPr>
            <p:cNvSpPr/>
            <p:nvPr/>
          </p:nvSpPr>
          <p:spPr>
            <a:xfrm rot="5400000">
              <a:off x="10712131" y="832233"/>
              <a:ext cx="1344721" cy="1159242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이등변 삼각형 56">
              <a:extLst>
                <a:ext uri="{FF2B5EF4-FFF2-40B4-BE49-F238E27FC236}">
                  <a16:creationId xmlns:a16="http://schemas.microsoft.com/office/drawing/2014/main" id="{BC2B4235-8748-4B44-929D-0113496A76EB}"/>
                </a:ext>
              </a:extLst>
            </p:cNvPr>
            <p:cNvSpPr/>
            <p:nvPr/>
          </p:nvSpPr>
          <p:spPr>
            <a:xfrm rot="16200000" flipH="1">
              <a:off x="9326503" y="606083"/>
              <a:ext cx="1344721" cy="115924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이등변 삼각형 57">
              <a:extLst>
                <a:ext uri="{FF2B5EF4-FFF2-40B4-BE49-F238E27FC236}">
                  <a16:creationId xmlns:a16="http://schemas.microsoft.com/office/drawing/2014/main" id="{9AB77023-C9EF-4E1E-B58A-ABCC85BF0943}"/>
                </a:ext>
              </a:extLst>
            </p:cNvPr>
            <p:cNvSpPr/>
            <p:nvPr/>
          </p:nvSpPr>
          <p:spPr>
            <a:xfrm rot="5400000">
              <a:off x="9574196" y="1657339"/>
              <a:ext cx="1344721" cy="1159242"/>
            </a:xfrm>
            <a:prstGeom prst="triangle">
              <a:avLst/>
            </a:prstGeom>
            <a:solidFill>
              <a:schemeClr val="accent3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이등변 삼각형 58">
              <a:extLst>
                <a:ext uri="{FF2B5EF4-FFF2-40B4-BE49-F238E27FC236}">
                  <a16:creationId xmlns:a16="http://schemas.microsoft.com/office/drawing/2014/main" id="{F05D4B09-77E5-4503-967B-BD8E519FC1AB}"/>
                </a:ext>
              </a:extLst>
            </p:cNvPr>
            <p:cNvSpPr/>
            <p:nvPr/>
          </p:nvSpPr>
          <p:spPr>
            <a:xfrm rot="16200000">
              <a:off x="9812602" y="2403102"/>
              <a:ext cx="1344720" cy="115924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이등변 삼각형 59">
              <a:extLst>
                <a:ext uri="{FF2B5EF4-FFF2-40B4-BE49-F238E27FC236}">
                  <a16:creationId xmlns:a16="http://schemas.microsoft.com/office/drawing/2014/main" id="{DBECA5B0-75D5-4568-9EFC-F2C8EACFE9A8}"/>
                </a:ext>
              </a:extLst>
            </p:cNvPr>
            <p:cNvSpPr/>
            <p:nvPr/>
          </p:nvSpPr>
          <p:spPr>
            <a:xfrm rot="5400000" flipH="1">
              <a:off x="9232981" y="2957100"/>
              <a:ext cx="1344720" cy="115924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이등변 삼각형 60">
              <a:extLst>
                <a:ext uri="{FF2B5EF4-FFF2-40B4-BE49-F238E27FC236}">
                  <a16:creationId xmlns:a16="http://schemas.microsoft.com/office/drawing/2014/main" id="{F9A331A9-1650-4110-87DE-1A5CA995486C}"/>
                </a:ext>
              </a:extLst>
            </p:cNvPr>
            <p:cNvSpPr/>
            <p:nvPr/>
          </p:nvSpPr>
          <p:spPr>
            <a:xfrm rot="16200000">
              <a:off x="8214797" y="1555441"/>
              <a:ext cx="1344720" cy="1159242"/>
            </a:xfrm>
            <a:prstGeom prst="triangl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3606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12192000" cy="1638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연결선 1"/>
          <p:cNvCxnSpPr/>
          <p:nvPr/>
        </p:nvCxnSpPr>
        <p:spPr>
          <a:xfrm>
            <a:off x="1886724" y="1188247"/>
            <a:ext cx="3201948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536388" y="652394"/>
            <a:ext cx="699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4"/>
                </a:solidFill>
              </a:rPr>
              <a:t>1.2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3852" y="645071"/>
            <a:ext cx="2919389" cy="553998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ko-KR" altLang="en-US" sz="3000" spc="-150" dirty="0">
                <a:ea typeface="+mn-lt"/>
                <a:cs typeface="+mn-lt"/>
              </a:rPr>
              <a:t> 사용한</a:t>
            </a:r>
            <a:r>
              <a:rPr lang="ko-KR" sz="3000" spc="-150" dirty="0">
                <a:ea typeface="+mn-lt"/>
                <a:cs typeface="+mn-lt"/>
              </a:rPr>
              <a:t> 프로그램</a:t>
            </a:r>
            <a:endParaRPr lang="ko-KR" dirty="0">
              <a:cs typeface="Arial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1586066" y="2402157"/>
            <a:ext cx="3053141" cy="3053141"/>
          </a:xfrm>
          <a:prstGeom prst="ellipse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7513721" y="2402157"/>
            <a:ext cx="3053140" cy="3053141"/>
          </a:xfrm>
          <a:prstGeom prst="ellipse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4244195" y="2128919"/>
            <a:ext cx="3653077" cy="3653077"/>
          </a:xfrm>
          <a:prstGeom prst="ellips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751200" y="4920113"/>
            <a:ext cx="2570512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ko-KR" altLang="en-US" sz="3200" dirty="0" err="1">
                <a:solidFill>
                  <a:schemeClr val="accent4"/>
                </a:solidFill>
                <a:cs typeface="Arial"/>
              </a:rPr>
              <a:t>Visual</a:t>
            </a:r>
            <a:r>
              <a:rPr lang="ko-KR" altLang="en-US" sz="3200" dirty="0">
                <a:solidFill>
                  <a:schemeClr val="accent4"/>
                </a:solidFill>
                <a:cs typeface="Arial"/>
              </a:rPr>
              <a:t> </a:t>
            </a:r>
            <a:r>
              <a:rPr lang="ko-KR" altLang="en-US" sz="3200" dirty="0" err="1">
                <a:solidFill>
                  <a:schemeClr val="accent4"/>
                </a:solidFill>
                <a:cs typeface="Arial"/>
              </a:rPr>
              <a:t>Studio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765942" y="4689280"/>
            <a:ext cx="679994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ko-KR" altLang="en-US" sz="2400" dirty="0">
                <a:solidFill>
                  <a:schemeClr val="accent4"/>
                </a:solidFill>
              </a:rPr>
              <a:t>API</a:t>
            </a:r>
            <a:endParaRPr lang="ko-KR" dirty="0">
              <a:solidFill>
                <a:schemeClr val="accent4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41941" y="4753092"/>
            <a:ext cx="1023037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ko-KR" altLang="en-US" sz="2400" dirty="0" err="1">
                <a:solidFill>
                  <a:schemeClr val="accent4"/>
                </a:solidFill>
                <a:cs typeface="Arial"/>
              </a:rPr>
              <a:t>C언어</a:t>
            </a:r>
          </a:p>
        </p:txBody>
      </p:sp>
      <p:pic>
        <p:nvPicPr>
          <p:cNvPr id="8" name="그림 12">
            <a:extLst>
              <a:ext uri="{FF2B5EF4-FFF2-40B4-BE49-F238E27FC236}">
                <a16:creationId xmlns:a16="http://schemas.microsoft.com/office/drawing/2014/main" id="{756EA2B8-757A-4F5B-BFD6-658967B69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982" y="2945200"/>
            <a:ext cx="1486133" cy="1506577"/>
          </a:xfrm>
          <a:prstGeom prst="rect">
            <a:avLst/>
          </a:prstGeom>
        </p:spPr>
      </p:pic>
      <p:pic>
        <p:nvPicPr>
          <p:cNvPr id="13" name="그림 13">
            <a:extLst>
              <a:ext uri="{FF2B5EF4-FFF2-40B4-BE49-F238E27FC236}">
                <a16:creationId xmlns:a16="http://schemas.microsoft.com/office/drawing/2014/main" id="{88B9E286-6BEC-4C62-81AE-1BEF725115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7702" y="2906750"/>
            <a:ext cx="1815791" cy="1843669"/>
          </a:xfrm>
          <a:prstGeom prst="rect">
            <a:avLst/>
          </a:prstGeom>
        </p:spPr>
      </p:pic>
      <p:pic>
        <p:nvPicPr>
          <p:cNvPr id="14" name="그림 14">
            <a:extLst>
              <a:ext uri="{FF2B5EF4-FFF2-40B4-BE49-F238E27FC236}">
                <a16:creationId xmlns:a16="http://schemas.microsoft.com/office/drawing/2014/main" id="{E72B2AEA-6F80-4663-94C5-B6976DA4A2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1249" y="2931261"/>
            <a:ext cx="155257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522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8117036" y="513343"/>
            <a:ext cx="3656577" cy="3695738"/>
            <a:chOff x="8307536" y="513343"/>
            <a:chExt cx="3656577" cy="3695738"/>
          </a:xfrm>
        </p:grpSpPr>
        <p:sp>
          <p:nvSpPr>
            <p:cNvPr id="8" name="이등변 삼각형 7"/>
            <p:cNvSpPr/>
            <p:nvPr/>
          </p:nvSpPr>
          <p:spPr>
            <a:xfrm rot="5400000">
              <a:off x="10712131" y="832233"/>
              <a:ext cx="1344721" cy="1159242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이등변 삼각형 8"/>
            <p:cNvSpPr/>
            <p:nvPr/>
          </p:nvSpPr>
          <p:spPr>
            <a:xfrm rot="16200000" flipH="1">
              <a:off x="9326503" y="606083"/>
              <a:ext cx="1344721" cy="115924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이등변 삼각형 9"/>
            <p:cNvSpPr/>
            <p:nvPr/>
          </p:nvSpPr>
          <p:spPr>
            <a:xfrm rot="5400000">
              <a:off x="9574196" y="1657339"/>
              <a:ext cx="1344721" cy="1159242"/>
            </a:xfrm>
            <a:prstGeom prst="triangle">
              <a:avLst/>
            </a:prstGeom>
            <a:solidFill>
              <a:schemeClr val="accent3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이등변 삼각형 11"/>
            <p:cNvSpPr/>
            <p:nvPr/>
          </p:nvSpPr>
          <p:spPr>
            <a:xfrm rot="16200000">
              <a:off x="9812602" y="2403102"/>
              <a:ext cx="1344720" cy="115924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이등변 삼각형 12"/>
            <p:cNvSpPr/>
            <p:nvPr/>
          </p:nvSpPr>
          <p:spPr>
            <a:xfrm rot="5400000" flipH="1">
              <a:off x="9232981" y="2957100"/>
              <a:ext cx="1344720" cy="115924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이등변 삼각형 13"/>
            <p:cNvSpPr/>
            <p:nvPr/>
          </p:nvSpPr>
          <p:spPr>
            <a:xfrm rot="16200000">
              <a:off x="8214797" y="1555441"/>
              <a:ext cx="1344720" cy="1159242"/>
            </a:xfrm>
            <a:prstGeom prst="triangl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83464" y="3541759"/>
            <a:ext cx="3730508" cy="14465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ko-KR" altLang="en-US" sz="4400" b="1" spc="-150" dirty="0">
                <a:solidFill>
                  <a:schemeClr val="bg1"/>
                </a:solidFill>
                <a:latin typeface="+mj-lt"/>
                <a:ea typeface="THE명품고딕L"/>
              </a:rPr>
              <a:t>전체 코드 설명</a:t>
            </a:r>
            <a:endParaRPr lang="en-US" sz="4400" spc="-150" dirty="0">
              <a:solidFill>
                <a:schemeClr val="bg1"/>
              </a:solidFill>
              <a:ea typeface="THE명품고딕L"/>
              <a:cs typeface="+mn-lt"/>
            </a:endParaRPr>
          </a:p>
          <a:p>
            <a:endParaRPr lang="en-US" altLang="ko-KR" sz="4400" b="1" spc="-150" dirty="0">
              <a:solidFill>
                <a:schemeClr val="bg1">
                  <a:alpha val="70000"/>
                </a:schemeClr>
              </a:solidFill>
              <a:latin typeface="+mj-lt"/>
              <a:ea typeface="THE명품고딕L" panose="02020603020101020101" pitchFamily="18" charset="-127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7769" y="2211262"/>
            <a:ext cx="31037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0" b="1" spc="-150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+mj-lt"/>
                <a:ea typeface="THE명품고딕L" panose="02020603020101020101" pitchFamily="18" charset="-127"/>
              </a:rPr>
              <a:t>Part 2.</a:t>
            </a:r>
            <a:endParaRPr lang="ko-KR" altLang="en-US" sz="8000" b="1" spc="-150" dirty="0">
              <a:solidFill>
                <a:schemeClr val="accent2">
                  <a:lumMod val="60000"/>
                  <a:lumOff val="40000"/>
                  <a:alpha val="70000"/>
                </a:schemeClr>
              </a:solidFill>
              <a:latin typeface="+mj-lt"/>
              <a:ea typeface="THE명품고딕L" panose="02020603020101020101" pitchFamily="18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635000" y="3429236"/>
            <a:ext cx="50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715499" y="6505575"/>
            <a:ext cx="24064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bg1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1521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12192000" cy="1638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연결선 1"/>
          <p:cNvCxnSpPr/>
          <p:nvPr/>
        </p:nvCxnSpPr>
        <p:spPr>
          <a:xfrm>
            <a:off x="2109749" y="1178955"/>
            <a:ext cx="2783778" cy="929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1600" y="158119"/>
            <a:ext cx="184731" cy="30777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endParaRPr lang="ko-KR" altLang="en-US" sz="1400" spc="-150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9512" y="652394"/>
            <a:ext cx="526106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4"/>
                </a:solidFill>
              </a:rPr>
              <a:t>2.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3852" y="645071"/>
            <a:ext cx="2553904" cy="1477328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ko-KR" sz="3000" b="1" spc="-150" dirty="0">
                <a:latin typeface="Arial"/>
                <a:ea typeface="+mj-ea"/>
                <a:cs typeface="Arial"/>
              </a:rPr>
              <a:t>전체 코드 설명</a:t>
            </a:r>
            <a:endParaRPr lang="en-US" altLang="ko-KR" sz="3000" spc="-150">
              <a:ea typeface="+mn-lt"/>
              <a:cs typeface="+mn-lt"/>
            </a:endParaRPr>
          </a:p>
          <a:p>
            <a:endParaRPr lang="en-US" altLang="ko-KR" sz="3000" spc="-150" dirty="0">
              <a:ea typeface="+mn-lt"/>
              <a:cs typeface="+mn-lt"/>
            </a:endParaRPr>
          </a:p>
          <a:p>
            <a:endParaRPr lang="ko-KR" altLang="en-US" sz="3000" spc="-150" dirty="0">
              <a:solidFill>
                <a:schemeClr val="accent4"/>
              </a:solidFill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9252" y="1180991"/>
            <a:ext cx="184731" cy="30777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endParaRPr lang="ko-KR" altLang="en-US" sz="1400" spc="-150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64209" y="4601433"/>
            <a:ext cx="8866530" cy="1477328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dirty="0" err="1">
                <a:ea typeface="+mn-lt"/>
                <a:cs typeface="+mn-lt"/>
              </a:rPr>
              <a:t>저희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프로그램은</a:t>
            </a:r>
            <a:r>
              <a:rPr lang="en-US" dirty="0">
                <a:ea typeface="+mn-lt"/>
                <a:cs typeface="+mn-lt"/>
              </a:rPr>
              <a:t> 5개의 </a:t>
            </a:r>
            <a:r>
              <a:rPr lang="en-US" dirty="0" err="1">
                <a:ea typeface="+mn-lt"/>
                <a:cs typeface="+mn-lt"/>
              </a:rPr>
              <a:t>소스파일에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r>
              <a:rPr lang="en-US" dirty="0">
                <a:ea typeface="+mn-lt"/>
                <a:cs typeface="+mn-lt"/>
              </a:rPr>
              <a:t>4개의 </a:t>
            </a:r>
            <a:r>
              <a:rPr lang="en-US" dirty="0" err="1">
                <a:ea typeface="+mn-lt"/>
                <a:cs typeface="+mn-lt"/>
              </a:rPr>
              <a:t>헤더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파일로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이루어져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있는데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헤더에는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각각</a:t>
            </a:r>
            <a:endParaRPr lang="en-US" dirty="0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헤더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부분들의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변수가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들어있고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소스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부분엔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함수와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각각의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출력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부분들이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있습니다</a:t>
            </a:r>
            <a:r>
              <a:rPr lang="en-US" dirty="0">
                <a:ea typeface="+mn-lt"/>
                <a:cs typeface="+mn-lt"/>
              </a:rPr>
              <a:t>.  </a:t>
            </a:r>
          </a:p>
          <a:p>
            <a:r>
              <a:rPr lang="en-US" dirty="0" err="1">
                <a:ea typeface="+mn-lt"/>
                <a:cs typeface="+mn-lt"/>
              </a:rPr>
              <a:t>그리고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거의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모드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부분의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비교는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전역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변수를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이용하여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비교하였습니다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endParaRPr lang="en-US" altLang="ko-KR" dirty="0">
              <a:cs typeface="Arial"/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3FDA8782-DDDD-4342-A64F-1BECFE75EAE4}"/>
              </a:ext>
            </a:extLst>
          </p:cNvPr>
          <p:cNvGrpSpPr/>
          <p:nvPr/>
        </p:nvGrpSpPr>
        <p:grpSpPr>
          <a:xfrm>
            <a:off x="8442279" y="104465"/>
            <a:ext cx="3656577" cy="3695738"/>
            <a:chOff x="8307536" y="513343"/>
            <a:chExt cx="3656577" cy="3695738"/>
          </a:xfrm>
        </p:grpSpPr>
        <p:sp>
          <p:nvSpPr>
            <p:cNvPr id="40" name="이등변 삼각형 39">
              <a:extLst>
                <a:ext uri="{FF2B5EF4-FFF2-40B4-BE49-F238E27FC236}">
                  <a16:creationId xmlns:a16="http://schemas.microsoft.com/office/drawing/2014/main" id="{DB8BDC90-5209-4A93-9DD2-17DC5E3EDC58}"/>
                </a:ext>
              </a:extLst>
            </p:cNvPr>
            <p:cNvSpPr/>
            <p:nvPr/>
          </p:nvSpPr>
          <p:spPr>
            <a:xfrm rot="5400000">
              <a:off x="10712131" y="832233"/>
              <a:ext cx="1344721" cy="1159242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이등변 삼각형 40">
              <a:extLst>
                <a:ext uri="{FF2B5EF4-FFF2-40B4-BE49-F238E27FC236}">
                  <a16:creationId xmlns:a16="http://schemas.microsoft.com/office/drawing/2014/main" id="{2CCF6EA1-15D8-4C50-BB99-6E23BDFD4FB6}"/>
                </a:ext>
              </a:extLst>
            </p:cNvPr>
            <p:cNvSpPr/>
            <p:nvPr/>
          </p:nvSpPr>
          <p:spPr>
            <a:xfrm rot="16200000" flipH="1">
              <a:off x="9326503" y="606083"/>
              <a:ext cx="1344721" cy="115924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이등변 삼각형 41">
              <a:extLst>
                <a:ext uri="{FF2B5EF4-FFF2-40B4-BE49-F238E27FC236}">
                  <a16:creationId xmlns:a16="http://schemas.microsoft.com/office/drawing/2014/main" id="{04522AA5-3920-4295-8413-165925697982}"/>
                </a:ext>
              </a:extLst>
            </p:cNvPr>
            <p:cNvSpPr/>
            <p:nvPr/>
          </p:nvSpPr>
          <p:spPr>
            <a:xfrm rot="5400000">
              <a:off x="9574196" y="1657339"/>
              <a:ext cx="1344721" cy="1159242"/>
            </a:xfrm>
            <a:prstGeom prst="triangle">
              <a:avLst/>
            </a:prstGeom>
            <a:solidFill>
              <a:schemeClr val="accent3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이등변 삼각형 42">
              <a:extLst>
                <a:ext uri="{FF2B5EF4-FFF2-40B4-BE49-F238E27FC236}">
                  <a16:creationId xmlns:a16="http://schemas.microsoft.com/office/drawing/2014/main" id="{CE911096-9927-491E-923C-22B058276AA3}"/>
                </a:ext>
              </a:extLst>
            </p:cNvPr>
            <p:cNvSpPr/>
            <p:nvPr/>
          </p:nvSpPr>
          <p:spPr>
            <a:xfrm rot="16200000">
              <a:off x="9812602" y="2403102"/>
              <a:ext cx="1344720" cy="115924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이등변 삼각형 43">
              <a:extLst>
                <a:ext uri="{FF2B5EF4-FFF2-40B4-BE49-F238E27FC236}">
                  <a16:creationId xmlns:a16="http://schemas.microsoft.com/office/drawing/2014/main" id="{B4EDDD70-52D8-422A-8282-8AF3FE6654BC}"/>
                </a:ext>
              </a:extLst>
            </p:cNvPr>
            <p:cNvSpPr/>
            <p:nvPr/>
          </p:nvSpPr>
          <p:spPr>
            <a:xfrm rot="5400000" flipH="1">
              <a:off x="9232981" y="2957100"/>
              <a:ext cx="1344720" cy="115924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이등변 삼각형 44">
              <a:extLst>
                <a:ext uri="{FF2B5EF4-FFF2-40B4-BE49-F238E27FC236}">
                  <a16:creationId xmlns:a16="http://schemas.microsoft.com/office/drawing/2014/main" id="{235C53C7-FE75-4786-A25B-9BCD8E54F7A8}"/>
                </a:ext>
              </a:extLst>
            </p:cNvPr>
            <p:cNvSpPr/>
            <p:nvPr/>
          </p:nvSpPr>
          <p:spPr>
            <a:xfrm rot="16200000">
              <a:off x="8214797" y="1555441"/>
              <a:ext cx="1344720" cy="1159242"/>
            </a:xfrm>
            <a:prstGeom prst="triangl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8" name="그림 45" descr="텍스트이(가) 표시된 사진&#10;&#10;자동 생성된 설명">
            <a:extLst>
              <a:ext uri="{FF2B5EF4-FFF2-40B4-BE49-F238E27FC236}">
                <a16:creationId xmlns:a16="http://schemas.microsoft.com/office/drawing/2014/main" id="{E90515F4-290F-4997-821D-240D4D11EC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108" y="1716909"/>
            <a:ext cx="3876906" cy="262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32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8117036" y="513343"/>
            <a:ext cx="3656577" cy="3695738"/>
            <a:chOff x="8307536" y="513343"/>
            <a:chExt cx="3656577" cy="3695738"/>
          </a:xfrm>
        </p:grpSpPr>
        <p:sp>
          <p:nvSpPr>
            <p:cNvPr id="8" name="이등변 삼각형 7"/>
            <p:cNvSpPr/>
            <p:nvPr/>
          </p:nvSpPr>
          <p:spPr>
            <a:xfrm rot="5400000">
              <a:off x="10712131" y="832233"/>
              <a:ext cx="1344721" cy="1159242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이등변 삼각형 8"/>
            <p:cNvSpPr/>
            <p:nvPr/>
          </p:nvSpPr>
          <p:spPr>
            <a:xfrm rot="16200000" flipH="1">
              <a:off x="9326503" y="606083"/>
              <a:ext cx="1344721" cy="115924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이등변 삼각형 9"/>
            <p:cNvSpPr/>
            <p:nvPr/>
          </p:nvSpPr>
          <p:spPr>
            <a:xfrm rot="5400000">
              <a:off x="9574196" y="1657339"/>
              <a:ext cx="1344721" cy="1159242"/>
            </a:xfrm>
            <a:prstGeom prst="triangle">
              <a:avLst/>
            </a:prstGeom>
            <a:solidFill>
              <a:schemeClr val="accent3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이등변 삼각형 11"/>
            <p:cNvSpPr/>
            <p:nvPr/>
          </p:nvSpPr>
          <p:spPr>
            <a:xfrm rot="16200000">
              <a:off x="9812602" y="2403102"/>
              <a:ext cx="1344720" cy="115924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이등변 삼각형 12"/>
            <p:cNvSpPr/>
            <p:nvPr/>
          </p:nvSpPr>
          <p:spPr>
            <a:xfrm rot="5400000" flipH="1">
              <a:off x="9232981" y="2957100"/>
              <a:ext cx="1344720" cy="115924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이등변 삼각형 13"/>
            <p:cNvSpPr/>
            <p:nvPr/>
          </p:nvSpPr>
          <p:spPr>
            <a:xfrm rot="16200000">
              <a:off x="8214797" y="1555441"/>
              <a:ext cx="1344720" cy="1159242"/>
            </a:xfrm>
            <a:prstGeom prst="triangl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83464" y="3541759"/>
            <a:ext cx="2364750" cy="14465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ko-KR" altLang="en-US" sz="4400" b="1" spc="-150" dirty="0">
                <a:solidFill>
                  <a:schemeClr val="bg1"/>
                </a:solidFill>
                <a:latin typeface="+mj-lt"/>
                <a:ea typeface="THE명품고딕L"/>
              </a:rPr>
              <a:t>옵션설명</a:t>
            </a:r>
            <a:endParaRPr lang="en-US" sz="4400" spc="-150" dirty="0">
              <a:solidFill>
                <a:schemeClr val="bg1"/>
              </a:solidFill>
              <a:ea typeface="THE명품고딕L"/>
              <a:cs typeface="+mn-lt"/>
            </a:endParaRPr>
          </a:p>
          <a:p>
            <a:endParaRPr lang="en-US" altLang="ko-KR" sz="4400" b="1" spc="-150" dirty="0">
              <a:solidFill>
                <a:schemeClr val="bg1">
                  <a:alpha val="70000"/>
                </a:schemeClr>
              </a:solidFill>
              <a:latin typeface="+mj-lt"/>
              <a:ea typeface="THE명품고딕L" panose="02020603020101020101" pitchFamily="18" charset="-127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7769" y="2211262"/>
            <a:ext cx="31037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0" b="1" spc="-150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+mj-lt"/>
                <a:ea typeface="THE명품고딕L" panose="02020603020101020101" pitchFamily="18" charset="-127"/>
              </a:rPr>
              <a:t>Part 3.</a:t>
            </a:r>
            <a:endParaRPr lang="ko-KR" altLang="en-US" sz="8000" b="1" spc="-150" dirty="0">
              <a:solidFill>
                <a:schemeClr val="accent2">
                  <a:lumMod val="60000"/>
                  <a:lumOff val="40000"/>
                  <a:alpha val="70000"/>
                </a:schemeClr>
              </a:solidFill>
              <a:latin typeface="+mj-lt"/>
              <a:ea typeface="THE명품고딕L" panose="02020603020101020101" pitchFamily="18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635000" y="3429236"/>
            <a:ext cx="50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715499" y="6505575"/>
            <a:ext cx="24064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bg1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38524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12192000" cy="1638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연결선 1"/>
          <p:cNvCxnSpPr/>
          <p:nvPr/>
        </p:nvCxnSpPr>
        <p:spPr>
          <a:xfrm flipV="1">
            <a:off x="1821676" y="1206833"/>
            <a:ext cx="2328436" cy="2787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529976" y="652394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4"/>
                </a:solidFill>
              </a:rPr>
              <a:t>3.1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3852" y="645071"/>
            <a:ext cx="2016899" cy="101566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ko-KR" altLang="en-US" sz="3000" b="1" spc="-150" dirty="0">
                <a:ea typeface="+mn-lt"/>
                <a:cs typeface="+mn-lt"/>
              </a:rPr>
              <a:t> </a:t>
            </a:r>
            <a:r>
              <a:rPr lang="ko-KR" sz="3000" b="1" spc="-150" dirty="0">
                <a:ea typeface="+mn-lt"/>
                <a:cs typeface="+mn-lt"/>
              </a:rPr>
              <a:t>3계층 옵션</a:t>
            </a:r>
            <a:endParaRPr lang="ko-KR" sz="3000" spc="-150" dirty="0">
              <a:ea typeface="+mn-lt"/>
              <a:cs typeface="+mn-lt"/>
            </a:endParaRPr>
          </a:p>
          <a:p>
            <a:endParaRPr lang="ko-KR" altLang="en-US" sz="3000" spc="-150" dirty="0">
              <a:solidFill>
                <a:schemeClr val="accent4"/>
              </a:solidFill>
              <a:latin typeface="+mj-ea"/>
              <a:ea typeface="+mj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118374" y="2174220"/>
            <a:ext cx="3807959" cy="40100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5538928" y="2383698"/>
            <a:ext cx="6078908" cy="165885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ko-KR" altLang="en-US" sz="2000" dirty="0">
                <a:ea typeface="+mn-lt"/>
                <a:cs typeface="+mn-lt"/>
              </a:rPr>
              <a:t>위에</a:t>
            </a:r>
            <a:r>
              <a:rPr lang="en-US" altLang="ko-KR" sz="2000" dirty="0">
                <a:ea typeface="+mn-lt"/>
                <a:cs typeface="+mn-lt"/>
              </a:rPr>
              <a:t> </a:t>
            </a:r>
            <a:r>
              <a:rPr lang="ko-KR" altLang="en-US" sz="2000" dirty="0">
                <a:ea typeface="+mn-lt"/>
                <a:cs typeface="+mn-lt"/>
              </a:rPr>
              <a:t>부분은</a:t>
            </a:r>
            <a:r>
              <a:rPr lang="en-US" altLang="ko-KR" sz="2000" dirty="0">
                <a:ea typeface="+mn-lt"/>
                <a:cs typeface="+mn-lt"/>
              </a:rPr>
              <a:t> </a:t>
            </a:r>
          </a:p>
          <a:p>
            <a:r>
              <a:rPr lang="en-US" altLang="ko-KR" sz="2000" dirty="0">
                <a:ea typeface="+mn-lt"/>
                <a:cs typeface="+mn-lt"/>
              </a:rPr>
              <a:t>Ip </a:t>
            </a:r>
            <a:r>
              <a:rPr lang="ko-KR" altLang="en-US" sz="2000" dirty="0">
                <a:ea typeface="+mn-lt"/>
                <a:cs typeface="+mn-lt"/>
              </a:rPr>
              <a:t>옵션을</a:t>
            </a:r>
            <a:r>
              <a:rPr lang="en-US" altLang="ko-KR" sz="2000" dirty="0">
                <a:ea typeface="+mn-lt"/>
                <a:cs typeface="+mn-lt"/>
              </a:rPr>
              <a:t> </a:t>
            </a:r>
            <a:r>
              <a:rPr lang="ko-KR" altLang="en-US" sz="2000" dirty="0">
                <a:ea typeface="+mn-lt"/>
                <a:cs typeface="+mn-lt"/>
              </a:rPr>
              <a:t>가지고</a:t>
            </a:r>
            <a:r>
              <a:rPr lang="en-US" altLang="ko-KR" sz="2000" dirty="0">
                <a:ea typeface="+mn-lt"/>
                <a:cs typeface="+mn-lt"/>
              </a:rPr>
              <a:t> protocol num</a:t>
            </a:r>
            <a:r>
              <a:rPr lang="ko-KR" altLang="en-US" sz="2000" dirty="0">
                <a:ea typeface="+mn-lt"/>
                <a:cs typeface="+mn-lt"/>
              </a:rPr>
              <a:t>을</a:t>
            </a:r>
            <a:r>
              <a:rPr lang="en-US" altLang="ko-KR" sz="2000" dirty="0">
                <a:ea typeface="+mn-lt"/>
                <a:cs typeface="+mn-lt"/>
              </a:rPr>
              <a:t> </a:t>
            </a:r>
            <a:r>
              <a:rPr lang="ko-KR" altLang="en-US" sz="2000" dirty="0">
                <a:ea typeface="+mn-lt"/>
                <a:cs typeface="+mn-lt"/>
              </a:rPr>
              <a:t>비교하는</a:t>
            </a:r>
            <a:r>
              <a:rPr lang="en-US" altLang="ko-KR" sz="2000" dirty="0">
                <a:ea typeface="+mn-lt"/>
                <a:cs typeface="+mn-lt"/>
              </a:rPr>
              <a:t> </a:t>
            </a:r>
            <a:r>
              <a:rPr lang="ko-KR" altLang="en-US" sz="2000" dirty="0">
                <a:ea typeface="+mn-lt"/>
                <a:cs typeface="+mn-lt"/>
              </a:rPr>
              <a:t>코드이고</a:t>
            </a:r>
            <a:endParaRPr lang="en-US" sz="2000" dirty="0">
              <a:ea typeface="+mn-lt"/>
              <a:cs typeface="+mn-lt"/>
            </a:endParaRPr>
          </a:p>
          <a:p>
            <a:r>
              <a:rPr lang="ko-KR" altLang="en-US" sz="2000" dirty="0">
                <a:ea typeface="+mn-lt"/>
                <a:cs typeface="+mn-lt"/>
              </a:rPr>
              <a:t>아래그림은</a:t>
            </a:r>
            <a:r>
              <a:rPr lang="en-US" altLang="ko-KR" sz="2000" dirty="0">
                <a:ea typeface="+mn-lt"/>
                <a:cs typeface="+mn-lt"/>
              </a:rPr>
              <a:t>TTL </a:t>
            </a:r>
            <a:r>
              <a:rPr lang="ko-KR" altLang="en-US" sz="2000" dirty="0">
                <a:ea typeface="+mn-lt"/>
                <a:cs typeface="+mn-lt"/>
              </a:rPr>
              <a:t>이</a:t>
            </a:r>
            <a:r>
              <a:rPr lang="en-US" altLang="ko-KR" sz="2000" dirty="0">
                <a:ea typeface="+mn-lt"/>
                <a:cs typeface="+mn-lt"/>
              </a:rPr>
              <a:t> 128</a:t>
            </a:r>
            <a:r>
              <a:rPr lang="ko-KR" altLang="en-US" sz="2000" dirty="0">
                <a:ea typeface="+mn-lt"/>
                <a:cs typeface="+mn-lt"/>
              </a:rPr>
              <a:t>이면</a:t>
            </a:r>
            <a:r>
              <a:rPr lang="en-US" altLang="ko-KR" sz="2000" dirty="0">
                <a:ea typeface="+mn-lt"/>
                <a:cs typeface="+mn-lt"/>
              </a:rPr>
              <a:t> window</a:t>
            </a:r>
            <a:r>
              <a:rPr lang="ko-KR" altLang="en-US" sz="2000" dirty="0">
                <a:ea typeface="+mn-lt"/>
                <a:cs typeface="+mn-lt"/>
              </a:rPr>
              <a:t>이고</a:t>
            </a:r>
            <a:r>
              <a:rPr lang="en-US" altLang="ko-KR" sz="2000" dirty="0">
                <a:ea typeface="+mn-lt"/>
                <a:cs typeface="+mn-lt"/>
              </a:rPr>
              <a:t> </a:t>
            </a:r>
          </a:p>
          <a:p>
            <a:r>
              <a:rPr lang="en-US" altLang="ko-KR" sz="2000" dirty="0">
                <a:ea typeface="+mn-lt"/>
                <a:cs typeface="+mn-lt"/>
              </a:rPr>
              <a:t>64</a:t>
            </a:r>
            <a:r>
              <a:rPr lang="ko-KR" altLang="en-US" sz="2000" dirty="0">
                <a:ea typeface="+mn-lt"/>
                <a:cs typeface="+mn-lt"/>
              </a:rPr>
              <a:t>이면</a:t>
            </a:r>
            <a:r>
              <a:rPr lang="en-US" altLang="ko-KR" sz="2000" dirty="0">
                <a:ea typeface="+mn-lt"/>
                <a:cs typeface="+mn-lt"/>
              </a:rPr>
              <a:t> </a:t>
            </a:r>
            <a:r>
              <a:rPr lang="en-US" altLang="ko-KR" sz="2000" err="1">
                <a:ea typeface="+mn-lt"/>
                <a:cs typeface="+mn-lt"/>
              </a:rPr>
              <a:t>linux</a:t>
            </a:r>
            <a:r>
              <a:rPr lang="ko-KR" altLang="en-US" sz="2000" err="1">
                <a:ea typeface="+mn-lt"/>
                <a:cs typeface="+mn-lt"/>
              </a:rPr>
              <a:t>인것을</a:t>
            </a:r>
            <a:r>
              <a:rPr lang="en-US" altLang="ko-KR" sz="2000" dirty="0">
                <a:ea typeface="+mn-lt"/>
                <a:cs typeface="+mn-lt"/>
              </a:rPr>
              <a:t> </a:t>
            </a:r>
            <a:r>
              <a:rPr lang="en-US" sz="2000" err="1">
                <a:ea typeface="+mn-lt"/>
                <a:cs typeface="+mn-lt"/>
              </a:rPr>
              <a:t>이용하여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ko-KR" altLang="en-US" sz="2000" dirty="0">
                <a:ea typeface="+mn-lt"/>
                <a:cs typeface="+mn-lt"/>
              </a:rPr>
              <a:t>만든</a:t>
            </a:r>
            <a:r>
              <a:rPr lang="en-US" altLang="ko-KR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조건식입니다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sz="2000">
              <a:cs typeface="Arial"/>
            </a:endParaRPr>
          </a:p>
          <a:p>
            <a:pPr>
              <a:lnSpc>
                <a:spcPct val="120000"/>
              </a:lnSpc>
            </a:pPr>
            <a:endParaRPr lang="ko-KR" altLang="en-US" sz="2000" dirty="0">
              <a:cs typeface="Arial"/>
            </a:endParaRPr>
          </a:p>
        </p:txBody>
      </p:sp>
      <p:cxnSp>
        <p:nvCxnSpPr>
          <p:cNvPr id="40" name="직선 연결선 39"/>
          <p:cNvCxnSpPr/>
          <p:nvPr/>
        </p:nvCxnSpPr>
        <p:spPr>
          <a:xfrm>
            <a:off x="5286607" y="2300141"/>
            <a:ext cx="0" cy="1554958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9" descr="텍스트이(가) 표시된 사진&#10;&#10;자동 생성된 설명">
            <a:extLst>
              <a:ext uri="{FF2B5EF4-FFF2-40B4-BE49-F238E27FC236}">
                <a16:creationId xmlns:a16="http://schemas.microsoft.com/office/drawing/2014/main" id="{BB448838-AC86-4338-8EBD-5DA1504EE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765" y="2300646"/>
            <a:ext cx="3551663" cy="375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33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오늘의 PPT 색상 테마 008">
      <a:dk1>
        <a:sysClr val="windowText" lastClr="000000"/>
      </a:dk1>
      <a:lt1>
        <a:sysClr val="window" lastClr="FFFFFF"/>
      </a:lt1>
      <a:dk2>
        <a:srgbClr val="3A3838"/>
      </a:dk2>
      <a:lt2>
        <a:srgbClr val="E7E6E6"/>
      </a:lt2>
      <a:accent1>
        <a:srgbClr val="75A99E"/>
      </a:accent1>
      <a:accent2>
        <a:srgbClr val="49A6A6"/>
      </a:accent2>
      <a:accent3>
        <a:srgbClr val="E1E6D7"/>
      </a:accent3>
      <a:accent4>
        <a:srgbClr val="5F5E58"/>
      </a:accent4>
      <a:accent5>
        <a:srgbClr val="544F4D"/>
      </a:accent5>
      <a:accent6>
        <a:srgbClr val="E0EAF7"/>
      </a:accent6>
      <a:hlink>
        <a:srgbClr val="FCBB04"/>
      </a:hlink>
      <a:folHlink>
        <a:srgbClr val="FCBB04"/>
      </a:folHlink>
    </a:clrScheme>
    <a:fontScheme name="free">
      <a:majorFont>
        <a:latin typeface="Arial"/>
        <a:ea typeface="나눔스퀘어라운드 Regular"/>
        <a:cs typeface=""/>
      </a:majorFont>
      <a:minorFont>
        <a:latin typeface="Arial"/>
        <a:ea typeface="나눔스퀘어라운드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574</Words>
  <Application>Microsoft Office PowerPoint</Application>
  <PresentationFormat>Widescreen</PresentationFormat>
  <Paragraphs>210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Saebyeol Yu</dc:creator>
  <cp:lastModifiedBy>admin</cp:lastModifiedBy>
  <cp:revision>425</cp:revision>
  <dcterms:created xsi:type="dcterms:W3CDTF">2015-07-07T04:48:58Z</dcterms:created>
  <dcterms:modified xsi:type="dcterms:W3CDTF">2020-11-10T23:07:00Z</dcterms:modified>
</cp:coreProperties>
</file>